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DM Sans"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FB073-34E9-427F-D678-76ED2F475A70}" v="12" dt="2024-07-29T11:24:57.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ecea23b6f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also use the same exception in a bunch of other classes.</a:t>
            </a:r>
            <a:endParaRPr/>
          </a:p>
        </p:txBody>
      </p:sp>
      <p:sp>
        <p:nvSpPr>
          <p:cNvPr id="243" name="Google Shape;243;g2ecea23b6f3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mention how hard it was that we were expected to just learn all of the react/spring boot stuff on the spot. that last bullet point is directed at hamza a lot of the work</a:t>
            </a:r>
            <a:endParaRPr/>
          </a:p>
        </p:txBody>
      </p:sp>
      <p:sp>
        <p:nvSpPr>
          <p:cNvPr id="289" name="Google Shape;28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Make sure to mention that we didn’t implement endless scrolling for the sake of users’ “mental health”, and that QuickTweet i</a:t>
            </a:r>
            <a:endParaRPr/>
          </a:p>
        </p:txBody>
      </p:sp>
      <p:sp>
        <p:nvSpPr>
          <p:cNvPr id="105" name="Google Shape;10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f06208fb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2ef06208fb8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eeaa44b9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2eeaa44b9e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ecea23b6f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also use the same exception in a bunch of other classes.</a:t>
            </a:r>
            <a:endParaRPr/>
          </a:p>
        </p:txBody>
      </p:sp>
      <p:sp>
        <p:nvSpPr>
          <p:cNvPr id="224" name="Google Shape;224;g2ecea23b6f3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hyperlink" Target="http://tumblr.com" TargetMode="External"/><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30.png"/><Relationship Id="rId2" Type="http://schemas.openxmlformats.org/officeDocument/2006/relationships/notesSlide" Target="../notesSlides/notesSlide1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3.png"/><Relationship Id="rId3" Type="http://schemas.openxmlformats.org/officeDocument/2006/relationships/slideLayout" Target="../slideLayouts/slideLayout1.xml"/><Relationship Id="rId7" Type="http://schemas.openxmlformats.org/officeDocument/2006/relationships/image" Target="../media/image5.png"/><Relationship Id="rId12"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11" Type="http://schemas.openxmlformats.org/officeDocument/2006/relationships/image" Target="../media/image13.png"/><Relationship Id="rId5" Type="http://schemas.openxmlformats.org/officeDocument/2006/relationships/image" Target="../media/image1.png"/><Relationship Id="rId10" Type="http://schemas.openxmlformats.org/officeDocument/2006/relationships/image" Target="../media/image11.png"/><Relationship Id="rId4" Type="http://schemas.openxmlformats.org/officeDocument/2006/relationships/notesSlide" Target="../notesSlides/notesSlide13.xml"/><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4.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7.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cs.dal.ca/courses/2024-summer/csci3130/Group01/-/issues/?sort=label_priority_desc&amp;state=all&amp;first_page_size=50"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sp>
      <p:sp>
        <p:nvSpPr>
          <p:cNvPr id="85" name="Google Shape;85;p13"/>
          <p:cNvSpPr/>
          <p:nvPr/>
        </p:nvSpPr>
        <p:spPr>
          <a:xfrm>
            <a:off x="-2329398" y="8614893"/>
            <a:ext cx="4899948" cy="3344214"/>
          </a:xfrm>
          <a:custGeom>
            <a:avLst/>
            <a:gdLst/>
            <a:ahLst/>
            <a:cxnLst/>
            <a:rect l="l" t="t" r="r" b="b"/>
            <a:pathLst>
              <a:path w="4899948" h="3344214" extrusionOk="0">
                <a:moveTo>
                  <a:pt x="0" y="0"/>
                </a:moveTo>
                <a:lnTo>
                  <a:pt x="4899947" y="0"/>
                </a:lnTo>
                <a:lnTo>
                  <a:pt x="4899947" y="3344214"/>
                </a:lnTo>
                <a:lnTo>
                  <a:pt x="0" y="3344214"/>
                </a:lnTo>
                <a:lnTo>
                  <a:pt x="0" y="0"/>
                </a:lnTo>
                <a:close/>
              </a:path>
            </a:pathLst>
          </a:custGeom>
          <a:blipFill rotWithShape="1">
            <a:blip r:embed="rId4">
              <a:alphaModFix/>
            </a:blip>
            <a:stretch>
              <a:fillRect/>
            </a:stretch>
          </a:blipFill>
          <a:ln>
            <a:noFill/>
          </a:ln>
        </p:spPr>
      </p:sp>
      <p:sp>
        <p:nvSpPr>
          <p:cNvPr id="86" name="Google Shape;86;p13"/>
          <p:cNvSpPr/>
          <p:nvPr/>
        </p:nvSpPr>
        <p:spPr>
          <a:xfrm>
            <a:off x="6030709" y="9258300"/>
            <a:ext cx="3059829" cy="751049"/>
          </a:xfrm>
          <a:custGeom>
            <a:avLst/>
            <a:gdLst/>
            <a:ahLst/>
            <a:cxnLst/>
            <a:rect l="l" t="t" r="r" b="b"/>
            <a:pathLst>
              <a:path w="3059829" h="751049" extrusionOk="0">
                <a:moveTo>
                  <a:pt x="0" y="0"/>
                </a:moveTo>
                <a:lnTo>
                  <a:pt x="3059829" y="0"/>
                </a:lnTo>
                <a:lnTo>
                  <a:pt x="3059829" y="751049"/>
                </a:lnTo>
                <a:lnTo>
                  <a:pt x="0" y="751049"/>
                </a:lnTo>
                <a:lnTo>
                  <a:pt x="0" y="0"/>
                </a:lnTo>
                <a:close/>
              </a:path>
            </a:pathLst>
          </a:custGeom>
          <a:blipFill rotWithShape="1">
            <a:blip r:embed="rId5">
              <a:alphaModFix/>
            </a:blip>
            <a:stretch>
              <a:fillRect/>
            </a:stretch>
          </a:blipFill>
          <a:ln>
            <a:noFill/>
          </a:ln>
        </p:spPr>
      </p:sp>
      <p:sp>
        <p:nvSpPr>
          <p:cNvPr id="87" name="Google Shape;87;p13"/>
          <p:cNvSpPr/>
          <p:nvPr/>
        </p:nvSpPr>
        <p:spPr>
          <a:xfrm>
            <a:off x="14236705" y="6409875"/>
            <a:ext cx="724985" cy="920616"/>
          </a:xfrm>
          <a:custGeom>
            <a:avLst/>
            <a:gdLst/>
            <a:ahLst/>
            <a:cxnLst/>
            <a:rect l="l" t="t" r="r" b="b"/>
            <a:pathLst>
              <a:path w="724985" h="920616" extrusionOk="0">
                <a:moveTo>
                  <a:pt x="0" y="0"/>
                </a:moveTo>
                <a:lnTo>
                  <a:pt x="724986" y="0"/>
                </a:lnTo>
                <a:lnTo>
                  <a:pt x="724986" y="920616"/>
                </a:lnTo>
                <a:lnTo>
                  <a:pt x="0" y="920616"/>
                </a:lnTo>
                <a:lnTo>
                  <a:pt x="0" y="0"/>
                </a:lnTo>
                <a:close/>
              </a:path>
            </a:pathLst>
          </a:custGeom>
          <a:blipFill rotWithShape="1">
            <a:blip r:embed="rId6">
              <a:alphaModFix/>
            </a:blip>
            <a:stretch>
              <a:fillRect/>
            </a:stretch>
          </a:blipFill>
          <a:ln>
            <a:noFill/>
          </a:ln>
        </p:spPr>
      </p:sp>
      <p:sp>
        <p:nvSpPr>
          <p:cNvPr id="88" name="Google Shape;88;p13"/>
          <p:cNvSpPr/>
          <p:nvPr/>
        </p:nvSpPr>
        <p:spPr>
          <a:xfrm>
            <a:off x="14215205" y="8540136"/>
            <a:ext cx="4602314" cy="3618569"/>
          </a:xfrm>
          <a:custGeom>
            <a:avLst/>
            <a:gdLst/>
            <a:ahLst/>
            <a:cxnLst/>
            <a:rect l="l" t="t" r="r" b="b"/>
            <a:pathLst>
              <a:path w="4602314" h="3618569" extrusionOk="0">
                <a:moveTo>
                  <a:pt x="0" y="0"/>
                </a:moveTo>
                <a:lnTo>
                  <a:pt x="4602314" y="0"/>
                </a:lnTo>
                <a:lnTo>
                  <a:pt x="4602314" y="3618570"/>
                </a:lnTo>
                <a:lnTo>
                  <a:pt x="0" y="3618570"/>
                </a:lnTo>
                <a:lnTo>
                  <a:pt x="0" y="0"/>
                </a:lnTo>
                <a:close/>
              </a:path>
            </a:pathLst>
          </a:custGeom>
          <a:blipFill rotWithShape="1">
            <a:blip r:embed="rId7">
              <a:alphaModFix/>
            </a:blip>
            <a:stretch>
              <a:fillRect/>
            </a:stretch>
          </a:blipFill>
          <a:ln>
            <a:noFill/>
          </a:ln>
        </p:spPr>
      </p:sp>
      <p:sp>
        <p:nvSpPr>
          <p:cNvPr id="89" name="Google Shape;89;p13"/>
          <p:cNvSpPr/>
          <p:nvPr/>
        </p:nvSpPr>
        <p:spPr>
          <a:xfrm>
            <a:off x="-674156" y="-1072630"/>
            <a:ext cx="4899948" cy="3068592"/>
          </a:xfrm>
          <a:custGeom>
            <a:avLst/>
            <a:gdLst/>
            <a:ahLst/>
            <a:cxnLst/>
            <a:rect l="l" t="t" r="r" b="b"/>
            <a:pathLst>
              <a:path w="4899948" h="3068592" extrusionOk="0">
                <a:moveTo>
                  <a:pt x="0" y="0"/>
                </a:moveTo>
                <a:lnTo>
                  <a:pt x="4899948" y="0"/>
                </a:lnTo>
                <a:lnTo>
                  <a:pt x="4899948" y="3068592"/>
                </a:lnTo>
                <a:lnTo>
                  <a:pt x="0" y="3068592"/>
                </a:lnTo>
                <a:lnTo>
                  <a:pt x="0" y="0"/>
                </a:lnTo>
                <a:close/>
              </a:path>
            </a:pathLst>
          </a:custGeom>
          <a:blipFill rotWithShape="1">
            <a:blip r:embed="rId8">
              <a:alphaModFix/>
            </a:blip>
            <a:stretch>
              <a:fillRect/>
            </a:stretch>
          </a:blipFill>
          <a:ln>
            <a:noFill/>
          </a:ln>
        </p:spPr>
      </p:sp>
      <p:sp>
        <p:nvSpPr>
          <p:cNvPr id="90" name="Google Shape;90;p13"/>
          <p:cNvSpPr/>
          <p:nvPr/>
        </p:nvSpPr>
        <p:spPr>
          <a:xfrm>
            <a:off x="12686214" y="-2578193"/>
            <a:ext cx="4292424" cy="3870986"/>
          </a:xfrm>
          <a:custGeom>
            <a:avLst/>
            <a:gdLst/>
            <a:ahLst/>
            <a:cxnLst/>
            <a:rect l="l" t="t" r="r" b="b"/>
            <a:pathLst>
              <a:path w="4292424" h="3870986" extrusionOk="0">
                <a:moveTo>
                  <a:pt x="0" y="0"/>
                </a:moveTo>
                <a:lnTo>
                  <a:pt x="4292424" y="0"/>
                </a:lnTo>
                <a:lnTo>
                  <a:pt x="4292424" y="3870986"/>
                </a:lnTo>
                <a:lnTo>
                  <a:pt x="0" y="3870986"/>
                </a:lnTo>
                <a:lnTo>
                  <a:pt x="0" y="0"/>
                </a:lnTo>
                <a:close/>
              </a:path>
            </a:pathLst>
          </a:custGeom>
          <a:blipFill rotWithShape="1">
            <a:blip r:embed="rId9">
              <a:alphaModFix/>
            </a:blip>
            <a:stretch>
              <a:fillRect/>
            </a:stretch>
          </a:blipFill>
          <a:ln>
            <a:noFill/>
          </a:ln>
        </p:spPr>
      </p:sp>
      <p:sp>
        <p:nvSpPr>
          <p:cNvPr id="91" name="Google Shape;91;p13"/>
          <p:cNvSpPr/>
          <p:nvPr/>
        </p:nvSpPr>
        <p:spPr>
          <a:xfrm>
            <a:off x="10138935" y="9258300"/>
            <a:ext cx="4076270" cy="2863579"/>
          </a:xfrm>
          <a:custGeom>
            <a:avLst/>
            <a:gdLst/>
            <a:ahLst/>
            <a:cxnLst/>
            <a:rect l="l" t="t" r="r" b="b"/>
            <a:pathLst>
              <a:path w="4076270" h="2863579" extrusionOk="0">
                <a:moveTo>
                  <a:pt x="0" y="0"/>
                </a:moveTo>
                <a:lnTo>
                  <a:pt x="4076270" y="0"/>
                </a:lnTo>
                <a:lnTo>
                  <a:pt x="4076270" y="2863579"/>
                </a:lnTo>
                <a:lnTo>
                  <a:pt x="0" y="2863579"/>
                </a:lnTo>
                <a:lnTo>
                  <a:pt x="0" y="0"/>
                </a:lnTo>
                <a:close/>
              </a:path>
            </a:pathLst>
          </a:custGeom>
          <a:blipFill rotWithShape="1">
            <a:blip r:embed="rId10">
              <a:alphaModFix/>
            </a:blip>
            <a:stretch>
              <a:fillRect/>
            </a:stretch>
          </a:blipFill>
          <a:ln>
            <a:noFill/>
          </a:ln>
        </p:spPr>
      </p:sp>
      <p:sp>
        <p:nvSpPr>
          <p:cNvPr id="92" name="Google Shape;92;p13"/>
          <p:cNvSpPr/>
          <p:nvPr/>
        </p:nvSpPr>
        <p:spPr>
          <a:xfrm>
            <a:off x="7409323" y="-2700100"/>
            <a:ext cx="5493058" cy="4114800"/>
          </a:xfrm>
          <a:custGeom>
            <a:avLst/>
            <a:gdLst/>
            <a:ahLst/>
            <a:cxnLst/>
            <a:rect l="l" t="t" r="r" b="b"/>
            <a:pathLst>
              <a:path w="5493058" h="4114800" extrusionOk="0">
                <a:moveTo>
                  <a:pt x="0" y="0"/>
                </a:moveTo>
                <a:lnTo>
                  <a:pt x="5493058" y="0"/>
                </a:lnTo>
                <a:lnTo>
                  <a:pt x="5493058" y="4114800"/>
                </a:lnTo>
                <a:lnTo>
                  <a:pt x="0" y="4114800"/>
                </a:lnTo>
                <a:lnTo>
                  <a:pt x="0" y="0"/>
                </a:lnTo>
                <a:close/>
              </a:path>
            </a:pathLst>
          </a:custGeom>
          <a:blipFill rotWithShape="1">
            <a:blip r:embed="rId11">
              <a:alphaModFix/>
            </a:blip>
            <a:stretch>
              <a:fillRect/>
            </a:stretch>
          </a:blipFill>
          <a:ln>
            <a:noFill/>
          </a:ln>
        </p:spPr>
      </p:sp>
      <p:sp>
        <p:nvSpPr>
          <p:cNvPr id="93" name="Google Shape;93;p13"/>
          <p:cNvSpPr/>
          <p:nvPr/>
        </p:nvSpPr>
        <p:spPr>
          <a:xfrm rot="4747568">
            <a:off x="-2972342" y="3665317"/>
            <a:ext cx="4896097" cy="2735694"/>
          </a:xfrm>
          <a:custGeom>
            <a:avLst/>
            <a:gdLst/>
            <a:ahLst/>
            <a:cxnLst/>
            <a:rect l="l" t="t" r="r" b="b"/>
            <a:pathLst>
              <a:path w="4896097" h="2735694" extrusionOk="0">
                <a:moveTo>
                  <a:pt x="0" y="0"/>
                </a:moveTo>
                <a:lnTo>
                  <a:pt x="4896097" y="0"/>
                </a:lnTo>
                <a:lnTo>
                  <a:pt x="4896097" y="2735694"/>
                </a:lnTo>
                <a:lnTo>
                  <a:pt x="0" y="2735694"/>
                </a:lnTo>
                <a:lnTo>
                  <a:pt x="0" y="0"/>
                </a:lnTo>
                <a:close/>
              </a:path>
            </a:pathLst>
          </a:custGeom>
          <a:blipFill rotWithShape="1">
            <a:blip r:embed="rId12">
              <a:alphaModFix/>
            </a:blip>
            <a:stretch>
              <a:fillRect/>
            </a:stretch>
          </a:blipFill>
          <a:ln>
            <a:noFill/>
          </a:ln>
        </p:spPr>
      </p:sp>
      <p:sp>
        <p:nvSpPr>
          <p:cNvPr id="94" name="Google Shape;94;p13"/>
          <p:cNvSpPr/>
          <p:nvPr/>
        </p:nvSpPr>
        <p:spPr>
          <a:xfrm>
            <a:off x="4831481" y="-1626507"/>
            <a:ext cx="2892762" cy="2919301"/>
          </a:xfrm>
          <a:custGeom>
            <a:avLst/>
            <a:gdLst/>
            <a:ahLst/>
            <a:cxnLst/>
            <a:rect l="l" t="t" r="r" b="b"/>
            <a:pathLst>
              <a:path w="2892762" h="2919301" extrusionOk="0">
                <a:moveTo>
                  <a:pt x="0" y="0"/>
                </a:moveTo>
                <a:lnTo>
                  <a:pt x="2892761" y="0"/>
                </a:lnTo>
                <a:lnTo>
                  <a:pt x="2892761" y="2919300"/>
                </a:lnTo>
                <a:lnTo>
                  <a:pt x="0" y="2919300"/>
                </a:lnTo>
                <a:lnTo>
                  <a:pt x="0" y="0"/>
                </a:lnTo>
                <a:close/>
              </a:path>
            </a:pathLst>
          </a:custGeom>
          <a:blipFill rotWithShape="1">
            <a:blip r:embed="rId13">
              <a:alphaModFix/>
            </a:blip>
            <a:stretch>
              <a:fillRect/>
            </a:stretch>
          </a:blipFill>
          <a:ln>
            <a:noFill/>
          </a:ln>
        </p:spPr>
      </p:sp>
      <p:sp>
        <p:nvSpPr>
          <p:cNvPr id="95" name="Google Shape;95;p13"/>
          <p:cNvSpPr/>
          <p:nvPr/>
        </p:nvSpPr>
        <p:spPr>
          <a:xfrm>
            <a:off x="17259300" y="2262342"/>
            <a:ext cx="3575541" cy="3575541"/>
          </a:xfrm>
          <a:custGeom>
            <a:avLst/>
            <a:gdLst/>
            <a:ahLst/>
            <a:cxnLst/>
            <a:rect l="l" t="t" r="r" b="b"/>
            <a:pathLst>
              <a:path w="3575541" h="3575541" extrusionOk="0">
                <a:moveTo>
                  <a:pt x="0" y="0"/>
                </a:moveTo>
                <a:lnTo>
                  <a:pt x="3575541" y="0"/>
                </a:lnTo>
                <a:lnTo>
                  <a:pt x="3575541" y="3575541"/>
                </a:lnTo>
                <a:lnTo>
                  <a:pt x="0" y="3575541"/>
                </a:lnTo>
                <a:lnTo>
                  <a:pt x="0" y="0"/>
                </a:lnTo>
                <a:close/>
              </a:path>
            </a:pathLst>
          </a:custGeom>
          <a:blipFill rotWithShape="1">
            <a:blip r:embed="rId14">
              <a:alphaModFix/>
            </a:blip>
            <a:stretch>
              <a:fillRect/>
            </a:stretch>
          </a:blipFill>
          <a:ln>
            <a:noFill/>
          </a:ln>
        </p:spPr>
      </p:sp>
      <p:sp>
        <p:nvSpPr>
          <p:cNvPr id="96" name="Google Shape;96;p13"/>
          <p:cNvSpPr/>
          <p:nvPr/>
        </p:nvSpPr>
        <p:spPr>
          <a:xfrm>
            <a:off x="2570549" y="9093737"/>
            <a:ext cx="2587020" cy="2386526"/>
          </a:xfrm>
          <a:custGeom>
            <a:avLst/>
            <a:gdLst/>
            <a:ahLst/>
            <a:cxnLst/>
            <a:rect l="l" t="t" r="r" b="b"/>
            <a:pathLst>
              <a:path w="2587020" h="2386526" extrusionOk="0">
                <a:moveTo>
                  <a:pt x="0" y="0"/>
                </a:moveTo>
                <a:lnTo>
                  <a:pt x="2587020" y="0"/>
                </a:lnTo>
                <a:lnTo>
                  <a:pt x="2587020" y="2386526"/>
                </a:lnTo>
                <a:lnTo>
                  <a:pt x="0" y="2386526"/>
                </a:lnTo>
                <a:lnTo>
                  <a:pt x="0" y="0"/>
                </a:lnTo>
                <a:close/>
              </a:path>
            </a:pathLst>
          </a:custGeom>
          <a:blipFill rotWithShape="1">
            <a:blip r:embed="rId15">
              <a:alphaModFix/>
            </a:blip>
            <a:stretch>
              <a:fillRect/>
            </a:stretch>
          </a:blipFill>
          <a:ln>
            <a:noFill/>
          </a:ln>
        </p:spPr>
      </p:sp>
      <p:sp>
        <p:nvSpPr>
          <p:cNvPr id="97" name="Google Shape;97;p13"/>
          <p:cNvSpPr/>
          <p:nvPr/>
        </p:nvSpPr>
        <p:spPr>
          <a:xfrm rot="-5282649">
            <a:off x="16440369" y="6970869"/>
            <a:ext cx="3382987" cy="1154444"/>
          </a:xfrm>
          <a:custGeom>
            <a:avLst/>
            <a:gdLst/>
            <a:ahLst/>
            <a:cxnLst/>
            <a:rect l="l" t="t" r="r" b="b"/>
            <a:pathLst>
              <a:path w="3382987" h="1154444" extrusionOk="0">
                <a:moveTo>
                  <a:pt x="0" y="0"/>
                </a:moveTo>
                <a:lnTo>
                  <a:pt x="3382987" y="0"/>
                </a:lnTo>
                <a:lnTo>
                  <a:pt x="3382987" y="1154445"/>
                </a:lnTo>
                <a:lnTo>
                  <a:pt x="0" y="1154445"/>
                </a:lnTo>
                <a:lnTo>
                  <a:pt x="0" y="0"/>
                </a:lnTo>
                <a:close/>
              </a:path>
            </a:pathLst>
          </a:custGeom>
          <a:blipFill rotWithShape="1">
            <a:blip r:embed="rId16">
              <a:alphaModFix/>
            </a:blip>
            <a:stretch>
              <a:fillRect/>
            </a:stretch>
          </a:blipFill>
          <a:ln>
            <a:noFill/>
          </a:ln>
        </p:spPr>
      </p:sp>
      <p:sp>
        <p:nvSpPr>
          <p:cNvPr id="98" name="Google Shape;98;p13"/>
          <p:cNvSpPr/>
          <p:nvPr/>
        </p:nvSpPr>
        <p:spPr>
          <a:xfrm>
            <a:off x="16978638" y="-642644"/>
            <a:ext cx="3104522" cy="3342688"/>
          </a:xfrm>
          <a:custGeom>
            <a:avLst/>
            <a:gdLst/>
            <a:ahLst/>
            <a:cxnLst/>
            <a:rect l="l" t="t" r="r" b="b"/>
            <a:pathLst>
              <a:path w="3104522" h="3342688" extrusionOk="0">
                <a:moveTo>
                  <a:pt x="0" y="0"/>
                </a:moveTo>
                <a:lnTo>
                  <a:pt x="3104522" y="0"/>
                </a:lnTo>
                <a:lnTo>
                  <a:pt x="3104522" y="3342688"/>
                </a:lnTo>
                <a:lnTo>
                  <a:pt x="0" y="3342688"/>
                </a:lnTo>
                <a:lnTo>
                  <a:pt x="0" y="0"/>
                </a:lnTo>
                <a:close/>
              </a:path>
            </a:pathLst>
          </a:custGeom>
          <a:blipFill rotWithShape="1">
            <a:blip r:embed="rId17">
              <a:alphaModFix/>
            </a:blip>
            <a:stretch>
              <a:fillRect/>
            </a:stretch>
          </a:blipFill>
          <a:ln>
            <a:noFill/>
          </a:ln>
        </p:spPr>
      </p:sp>
      <p:sp>
        <p:nvSpPr>
          <p:cNvPr id="99" name="Google Shape;99;p13"/>
          <p:cNvSpPr txBox="1"/>
          <p:nvPr/>
        </p:nvSpPr>
        <p:spPr>
          <a:xfrm>
            <a:off x="3688752" y="4012993"/>
            <a:ext cx="10910400" cy="1880700"/>
          </a:xfrm>
          <a:prstGeom prst="rect">
            <a:avLst/>
          </a:prstGeom>
          <a:noFill/>
          <a:ln>
            <a:noFill/>
          </a:ln>
        </p:spPr>
        <p:txBody>
          <a:bodyPr spcFirstLastPara="1" wrap="square" lIns="0" tIns="0" rIns="0" bIns="0" anchor="t" anchorCtr="0">
            <a:spAutoFit/>
          </a:bodyPr>
          <a:lstStyle/>
          <a:p>
            <a:pPr marL="0" marR="0" lvl="0" indent="0" algn="ctr" rtl="0">
              <a:lnSpc>
                <a:spcPct val="93999"/>
              </a:lnSpc>
              <a:spcBef>
                <a:spcPts val="0"/>
              </a:spcBef>
              <a:spcAft>
                <a:spcPts val="0"/>
              </a:spcAft>
              <a:buNone/>
            </a:pPr>
            <a:r>
              <a:rPr lang="en-US" sz="12998" b="1">
                <a:latin typeface="DM Sans"/>
                <a:ea typeface="DM Sans"/>
                <a:cs typeface="DM Sans"/>
                <a:sym typeface="DM Sans"/>
              </a:rPr>
              <a:t>Quick Tweet</a:t>
            </a:r>
            <a:endParaRPr/>
          </a:p>
        </p:txBody>
      </p:sp>
      <p:sp>
        <p:nvSpPr>
          <p:cNvPr id="100" name="Google Shape;100;p13"/>
          <p:cNvSpPr txBox="1"/>
          <p:nvPr/>
        </p:nvSpPr>
        <p:spPr>
          <a:xfrm>
            <a:off x="4914102" y="6040371"/>
            <a:ext cx="8459700" cy="67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381" b="1">
                <a:latin typeface="DM Sans"/>
                <a:ea typeface="DM Sans"/>
                <a:cs typeface="DM Sans"/>
                <a:sym typeface="DM Sans"/>
              </a:rPr>
              <a:t>CSCI 3130 - Group01</a:t>
            </a:r>
            <a:endParaRPr/>
          </a:p>
        </p:txBody>
      </p:sp>
      <p:sp>
        <p:nvSpPr>
          <p:cNvPr id="101" name="Google Shape;101;p13"/>
          <p:cNvSpPr/>
          <p:nvPr/>
        </p:nvSpPr>
        <p:spPr>
          <a:xfrm>
            <a:off x="4737926" y="2576219"/>
            <a:ext cx="724985" cy="920616"/>
          </a:xfrm>
          <a:custGeom>
            <a:avLst/>
            <a:gdLst/>
            <a:ahLst/>
            <a:cxnLst/>
            <a:rect l="l" t="t" r="r" b="b"/>
            <a:pathLst>
              <a:path w="724985" h="920616" extrusionOk="0">
                <a:moveTo>
                  <a:pt x="0" y="0"/>
                </a:moveTo>
                <a:lnTo>
                  <a:pt x="724985" y="0"/>
                </a:lnTo>
                <a:lnTo>
                  <a:pt x="724985" y="920616"/>
                </a:lnTo>
                <a:lnTo>
                  <a:pt x="0" y="920616"/>
                </a:lnTo>
                <a:lnTo>
                  <a:pt x="0" y="0"/>
                </a:lnTo>
                <a:close/>
              </a:path>
            </a:pathLst>
          </a:custGeom>
          <a:blipFill rotWithShape="1">
            <a:blip r:embed="rId6">
              <a:alphaModFix/>
            </a:blip>
            <a:stretch>
              <a:fillRect/>
            </a:stretch>
          </a:blipFill>
          <a:ln>
            <a:noFill/>
          </a:ln>
        </p:spPr>
      </p:sp>
      <p:pic>
        <p:nvPicPr>
          <p:cNvPr id="102" name="Google Shape;102;p13"/>
          <p:cNvPicPr preferRelativeResize="0"/>
          <p:nvPr/>
        </p:nvPicPr>
        <p:blipFill>
          <a:blip r:embed="rId18">
            <a:alphaModFix/>
          </a:blip>
          <a:stretch>
            <a:fillRect/>
          </a:stretch>
        </p:blipFill>
        <p:spPr>
          <a:xfrm>
            <a:off x="-476413" y="5370162"/>
            <a:ext cx="6411427" cy="45347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59" t="-3629" r="-74149" b="-2749"/>
            </a:stretch>
          </a:blipFill>
          <a:ln>
            <a:noFill/>
          </a:ln>
        </p:spPr>
      </p:sp>
      <p:sp>
        <p:nvSpPr>
          <p:cNvPr id="246" name="Google Shape;246;p22"/>
          <p:cNvSpPr/>
          <p:nvPr/>
        </p:nvSpPr>
        <p:spPr>
          <a:xfrm>
            <a:off x="-2808365" y="8893298"/>
            <a:ext cx="4051334" cy="2765036"/>
          </a:xfrm>
          <a:custGeom>
            <a:avLst/>
            <a:gdLst/>
            <a:ahLst/>
            <a:cxnLst/>
            <a:rect l="l" t="t" r="r" b="b"/>
            <a:pathLst>
              <a:path w="4051334" h="2765036" extrusionOk="0">
                <a:moveTo>
                  <a:pt x="0" y="0"/>
                </a:moveTo>
                <a:lnTo>
                  <a:pt x="4051334" y="0"/>
                </a:lnTo>
                <a:lnTo>
                  <a:pt x="4051334" y="2765036"/>
                </a:lnTo>
                <a:lnTo>
                  <a:pt x="0" y="2765036"/>
                </a:lnTo>
                <a:lnTo>
                  <a:pt x="0" y="0"/>
                </a:lnTo>
                <a:close/>
              </a:path>
            </a:pathLst>
          </a:custGeom>
          <a:blipFill rotWithShape="1">
            <a:blip r:embed="rId4">
              <a:alphaModFix/>
            </a:blip>
            <a:stretch>
              <a:fillRect/>
            </a:stretch>
          </a:blipFill>
          <a:ln>
            <a:noFill/>
          </a:ln>
        </p:spPr>
      </p:sp>
      <p:sp>
        <p:nvSpPr>
          <p:cNvPr id="247" name="Google Shape;247;p22"/>
          <p:cNvSpPr/>
          <p:nvPr/>
        </p:nvSpPr>
        <p:spPr>
          <a:xfrm>
            <a:off x="15262955" y="8864586"/>
            <a:ext cx="4602314" cy="3618569"/>
          </a:xfrm>
          <a:custGeom>
            <a:avLst/>
            <a:gdLst/>
            <a:ahLst/>
            <a:cxnLst/>
            <a:rect l="l" t="t" r="r" b="b"/>
            <a:pathLst>
              <a:path w="4602314" h="3618569" extrusionOk="0">
                <a:moveTo>
                  <a:pt x="0" y="0"/>
                </a:moveTo>
                <a:lnTo>
                  <a:pt x="4602314" y="0"/>
                </a:lnTo>
                <a:lnTo>
                  <a:pt x="4602314" y="3618569"/>
                </a:lnTo>
                <a:lnTo>
                  <a:pt x="0" y="3618569"/>
                </a:lnTo>
                <a:lnTo>
                  <a:pt x="0" y="0"/>
                </a:lnTo>
                <a:close/>
              </a:path>
            </a:pathLst>
          </a:custGeom>
          <a:blipFill rotWithShape="1">
            <a:blip r:embed="rId5">
              <a:alphaModFix/>
            </a:blip>
            <a:stretch>
              <a:fillRect/>
            </a:stretch>
          </a:blipFill>
          <a:ln>
            <a:noFill/>
          </a:ln>
        </p:spPr>
      </p:sp>
      <p:cxnSp>
        <p:nvCxnSpPr>
          <p:cNvPr id="248" name="Google Shape;248;p22"/>
          <p:cNvCxnSpPr/>
          <p:nvPr/>
        </p:nvCxnSpPr>
        <p:spPr>
          <a:xfrm>
            <a:off x="-674157" y="2426030"/>
            <a:ext cx="20061600" cy="0"/>
          </a:xfrm>
          <a:prstGeom prst="straightConnector1">
            <a:avLst/>
          </a:prstGeom>
          <a:noFill/>
          <a:ln w="28575" cap="flat" cmpd="sng">
            <a:solidFill>
              <a:srgbClr val="000000"/>
            </a:solidFill>
            <a:prstDash val="solid"/>
            <a:round/>
            <a:headEnd type="none" w="sm" len="sm"/>
            <a:tailEnd type="none" w="sm" len="sm"/>
          </a:ln>
        </p:spPr>
      </p:cxnSp>
      <p:grpSp>
        <p:nvGrpSpPr>
          <p:cNvPr id="249" name="Google Shape;249;p22"/>
          <p:cNvGrpSpPr/>
          <p:nvPr/>
        </p:nvGrpSpPr>
        <p:grpSpPr>
          <a:xfrm>
            <a:off x="797991" y="2174989"/>
            <a:ext cx="502067" cy="502067"/>
            <a:chOff x="0" y="0"/>
            <a:chExt cx="812800" cy="812800"/>
          </a:xfrm>
        </p:grpSpPr>
        <p:sp>
          <p:nvSpPr>
            <p:cNvPr id="250" name="Google Shape;250;p22"/>
            <p:cNvSpPr/>
            <p:nvPr/>
          </p:nvSpPr>
          <p:spPr>
            <a:xfrm>
              <a:off x="0" y="0"/>
              <a:ext cx="812800" cy="812800"/>
            </a:xfrm>
            <a:custGeom>
              <a:avLst/>
              <a:gdLst/>
              <a:ahLst/>
              <a:cxnLst/>
              <a:rect l="l" t="t" r="r" b="b"/>
              <a:pathLst>
                <a:path w="812800" h="812800" extrusionOk="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a:noFill/>
            </a:ln>
          </p:spPr>
        </p:sp>
        <p:sp>
          <p:nvSpPr>
            <p:cNvPr id="251" name="Google Shape;251;p22"/>
            <p:cNvSpPr txBox="1"/>
            <p:nvPr/>
          </p:nvSpPr>
          <p:spPr>
            <a:xfrm>
              <a:off x="190500" y="219075"/>
              <a:ext cx="431700" cy="403200"/>
            </a:xfrm>
            <a:prstGeom prst="rect">
              <a:avLst/>
            </a:prstGeom>
            <a:noFill/>
            <a:ln>
              <a:noFill/>
            </a:ln>
          </p:spPr>
          <p:txBody>
            <a:bodyPr spcFirstLastPara="1" wrap="square" lIns="50800" tIns="50800" rIns="50800" bIns="50800" anchor="ctr" anchorCtr="0">
              <a:noAutofit/>
            </a:bodyPr>
            <a:lstStyle/>
            <a:p>
              <a:pPr marL="0" marR="0" lvl="0" indent="0" algn="ctr" rtl="0">
                <a:lnSpc>
                  <a:spcPct val="125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2" name="Google Shape;252;p22"/>
          <p:cNvSpPr/>
          <p:nvPr/>
        </p:nvSpPr>
        <p:spPr>
          <a:xfrm>
            <a:off x="-674156" y="-1322787"/>
            <a:ext cx="4224468" cy="2645573"/>
          </a:xfrm>
          <a:custGeom>
            <a:avLst/>
            <a:gdLst/>
            <a:ahLst/>
            <a:cxnLst/>
            <a:rect l="l" t="t" r="r" b="b"/>
            <a:pathLst>
              <a:path w="4224468" h="2645573" extrusionOk="0">
                <a:moveTo>
                  <a:pt x="0" y="0"/>
                </a:moveTo>
                <a:lnTo>
                  <a:pt x="4224468" y="0"/>
                </a:lnTo>
                <a:lnTo>
                  <a:pt x="4224468" y="2645574"/>
                </a:lnTo>
                <a:lnTo>
                  <a:pt x="0" y="2645574"/>
                </a:lnTo>
                <a:lnTo>
                  <a:pt x="0" y="0"/>
                </a:lnTo>
                <a:close/>
              </a:path>
            </a:pathLst>
          </a:custGeom>
          <a:blipFill rotWithShape="1">
            <a:blip r:embed="rId6">
              <a:alphaModFix/>
            </a:blip>
            <a:stretch>
              <a:fillRect/>
            </a:stretch>
          </a:blipFill>
          <a:ln>
            <a:noFill/>
          </a:ln>
        </p:spPr>
      </p:sp>
      <p:sp>
        <p:nvSpPr>
          <p:cNvPr id="253" name="Google Shape;253;p22"/>
          <p:cNvSpPr txBox="1"/>
          <p:nvPr/>
        </p:nvSpPr>
        <p:spPr>
          <a:xfrm>
            <a:off x="798001" y="2757838"/>
            <a:ext cx="7236600" cy="708000"/>
          </a:xfrm>
          <a:prstGeom prst="rect">
            <a:avLst/>
          </a:prstGeom>
          <a:noFill/>
          <a:ln>
            <a:noFill/>
          </a:ln>
        </p:spPr>
        <p:txBody>
          <a:bodyPr spcFirstLastPara="1" wrap="square" lIns="0" tIns="0" rIns="0" bIns="0" anchor="t" anchorCtr="0">
            <a:spAutoFit/>
          </a:bodyPr>
          <a:lstStyle/>
          <a:p>
            <a:pPr marL="0" marR="0" lvl="0" indent="0" algn="l" rtl="0">
              <a:lnSpc>
                <a:spcPct val="103000"/>
              </a:lnSpc>
              <a:spcBef>
                <a:spcPts val="0"/>
              </a:spcBef>
              <a:spcAft>
                <a:spcPts val="0"/>
              </a:spcAft>
              <a:buNone/>
            </a:pPr>
            <a:r>
              <a:rPr lang="en-US" sz="4600" b="1">
                <a:latin typeface="DM Sans"/>
                <a:ea typeface="DM Sans"/>
                <a:cs typeface="DM Sans"/>
                <a:sym typeface="DM Sans"/>
              </a:rPr>
              <a:t>Open/Close Principle</a:t>
            </a:r>
            <a:endParaRPr sz="1000"/>
          </a:p>
        </p:txBody>
      </p:sp>
      <p:sp>
        <p:nvSpPr>
          <p:cNvPr id="254" name="Google Shape;254;p22"/>
          <p:cNvSpPr/>
          <p:nvPr/>
        </p:nvSpPr>
        <p:spPr>
          <a:xfrm>
            <a:off x="11101574" y="9560661"/>
            <a:ext cx="3169280" cy="2226419"/>
          </a:xfrm>
          <a:custGeom>
            <a:avLst/>
            <a:gdLst/>
            <a:ahLst/>
            <a:cxnLst/>
            <a:rect l="l" t="t" r="r" b="b"/>
            <a:pathLst>
              <a:path w="3169280" h="2226419" extrusionOk="0">
                <a:moveTo>
                  <a:pt x="0" y="0"/>
                </a:moveTo>
                <a:lnTo>
                  <a:pt x="3169280" y="0"/>
                </a:lnTo>
                <a:lnTo>
                  <a:pt x="3169280" y="2226419"/>
                </a:lnTo>
                <a:lnTo>
                  <a:pt x="0" y="2226419"/>
                </a:lnTo>
                <a:lnTo>
                  <a:pt x="0" y="0"/>
                </a:lnTo>
                <a:close/>
              </a:path>
            </a:pathLst>
          </a:custGeom>
          <a:blipFill rotWithShape="1">
            <a:blip r:embed="rId7">
              <a:alphaModFix/>
            </a:blip>
            <a:stretch>
              <a:fillRect/>
            </a:stretch>
          </a:blipFill>
          <a:ln>
            <a:noFill/>
          </a:ln>
        </p:spPr>
      </p:sp>
      <p:sp>
        <p:nvSpPr>
          <p:cNvPr id="255" name="Google Shape;255;p22"/>
          <p:cNvSpPr/>
          <p:nvPr/>
        </p:nvSpPr>
        <p:spPr>
          <a:xfrm>
            <a:off x="9653627" y="-3037933"/>
            <a:ext cx="5493058" cy="4114800"/>
          </a:xfrm>
          <a:custGeom>
            <a:avLst/>
            <a:gdLst/>
            <a:ahLst/>
            <a:cxnLst/>
            <a:rect l="l" t="t" r="r" b="b"/>
            <a:pathLst>
              <a:path w="5493058" h="4114800" extrusionOk="0">
                <a:moveTo>
                  <a:pt x="0" y="0"/>
                </a:moveTo>
                <a:lnTo>
                  <a:pt x="5493058" y="0"/>
                </a:lnTo>
                <a:lnTo>
                  <a:pt x="5493058" y="4114800"/>
                </a:lnTo>
                <a:lnTo>
                  <a:pt x="0" y="4114800"/>
                </a:lnTo>
                <a:lnTo>
                  <a:pt x="0" y="0"/>
                </a:lnTo>
                <a:close/>
              </a:path>
            </a:pathLst>
          </a:custGeom>
          <a:blipFill rotWithShape="1">
            <a:blip r:embed="rId8">
              <a:alphaModFix/>
            </a:blip>
            <a:stretch>
              <a:fillRect/>
            </a:stretch>
          </a:blipFill>
          <a:ln>
            <a:noFill/>
          </a:ln>
        </p:spPr>
      </p:sp>
      <p:sp>
        <p:nvSpPr>
          <p:cNvPr id="256" name="Google Shape;256;p22"/>
          <p:cNvSpPr/>
          <p:nvPr/>
        </p:nvSpPr>
        <p:spPr>
          <a:xfrm rot="-5400000">
            <a:off x="4745771" y="-1877331"/>
            <a:ext cx="2892762" cy="2919301"/>
          </a:xfrm>
          <a:custGeom>
            <a:avLst/>
            <a:gdLst/>
            <a:ahLst/>
            <a:cxnLst/>
            <a:rect l="l" t="t" r="r" b="b"/>
            <a:pathLst>
              <a:path w="2892762" h="2919301" extrusionOk="0">
                <a:moveTo>
                  <a:pt x="0" y="0"/>
                </a:moveTo>
                <a:lnTo>
                  <a:pt x="2892761" y="0"/>
                </a:lnTo>
                <a:lnTo>
                  <a:pt x="2892761" y="2919301"/>
                </a:lnTo>
                <a:lnTo>
                  <a:pt x="0" y="2919301"/>
                </a:lnTo>
                <a:lnTo>
                  <a:pt x="0" y="0"/>
                </a:lnTo>
                <a:close/>
              </a:path>
            </a:pathLst>
          </a:custGeom>
          <a:blipFill rotWithShape="1">
            <a:blip r:embed="rId9">
              <a:alphaModFix/>
            </a:blip>
            <a:stretch>
              <a:fillRect/>
            </a:stretch>
          </a:blipFill>
          <a:ln>
            <a:noFill/>
          </a:ln>
        </p:spPr>
      </p:sp>
      <p:sp>
        <p:nvSpPr>
          <p:cNvPr id="257" name="Google Shape;257;p22"/>
          <p:cNvSpPr/>
          <p:nvPr/>
        </p:nvSpPr>
        <p:spPr>
          <a:xfrm>
            <a:off x="2946344" y="9789233"/>
            <a:ext cx="2587020" cy="2386526"/>
          </a:xfrm>
          <a:custGeom>
            <a:avLst/>
            <a:gdLst/>
            <a:ahLst/>
            <a:cxnLst/>
            <a:rect l="l" t="t" r="r" b="b"/>
            <a:pathLst>
              <a:path w="2587020" h="2386526" extrusionOk="0">
                <a:moveTo>
                  <a:pt x="0" y="0"/>
                </a:moveTo>
                <a:lnTo>
                  <a:pt x="2587020" y="0"/>
                </a:lnTo>
                <a:lnTo>
                  <a:pt x="2587020" y="2386526"/>
                </a:lnTo>
                <a:lnTo>
                  <a:pt x="0" y="2386526"/>
                </a:lnTo>
                <a:lnTo>
                  <a:pt x="0" y="0"/>
                </a:lnTo>
                <a:close/>
              </a:path>
            </a:pathLst>
          </a:custGeom>
          <a:blipFill rotWithShape="1">
            <a:blip r:embed="rId10">
              <a:alphaModFix/>
            </a:blip>
            <a:stretch>
              <a:fillRect/>
            </a:stretch>
          </a:blipFill>
          <a:ln>
            <a:noFill/>
          </a:ln>
        </p:spPr>
      </p:sp>
      <p:sp>
        <p:nvSpPr>
          <p:cNvPr id="258" name="Google Shape;258;p22"/>
          <p:cNvSpPr/>
          <p:nvPr/>
        </p:nvSpPr>
        <p:spPr>
          <a:xfrm>
            <a:off x="15262955" y="-1072630"/>
            <a:ext cx="1996345" cy="2149497"/>
          </a:xfrm>
          <a:custGeom>
            <a:avLst/>
            <a:gdLst/>
            <a:ahLst/>
            <a:cxnLst/>
            <a:rect l="l" t="t" r="r" b="b"/>
            <a:pathLst>
              <a:path w="1996345" h="2149497" extrusionOk="0">
                <a:moveTo>
                  <a:pt x="0" y="0"/>
                </a:moveTo>
                <a:lnTo>
                  <a:pt x="1996345" y="0"/>
                </a:lnTo>
                <a:lnTo>
                  <a:pt x="1996345" y="2149497"/>
                </a:lnTo>
                <a:lnTo>
                  <a:pt x="0" y="2149497"/>
                </a:lnTo>
                <a:lnTo>
                  <a:pt x="0" y="0"/>
                </a:lnTo>
                <a:close/>
              </a:path>
            </a:pathLst>
          </a:custGeom>
          <a:blipFill rotWithShape="1">
            <a:blip r:embed="rId11">
              <a:alphaModFix/>
            </a:blip>
            <a:stretch>
              <a:fillRect/>
            </a:stretch>
          </a:blipFill>
          <a:ln>
            <a:noFill/>
          </a:ln>
        </p:spPr>
      </p:sp>
      <p:pic>
        <p:nvPicPr>
          <p:cNvPr id="259" name="Google Shape;259;p22"/>
          <p:cNvPicPr preferRelativeResize="0"/>
          <p:nvPr/>
        </p:nvPicPr>
        <p:blipFill>
          <a:blip r:embed="rId12">
            <a:alphaModFix/>
          </a:blip>
          <a:stretch>
            <a:fillRect/>
          </a:stretch>
        </p:blipFill>
        <p:spPr>
          <a:xfrm>
            <a:off x="798000" y="3783638"/>
            <a:ext cx="6019800" cy="4362450"/>
          </a:xfrm>
          <a:prstGeom prst="rect">
            <a:avLst/>
          </a:prstGeom>
          <a:noFill/>
          <a:ln>
            <a:noFill/>
          </a:ln>
        </p:spPr>
      </p:pic>
      <p:sp>
        <p:nvSpPr>
          <p:cNvPr id="260" name="Google Shape;260;p22"/>
          <p:cNvSpPr txBox="1"/>
          <p:nvPr/>
        </p:nvSpPr>
        <p:spPr>
          <a:xfrm>
            <a:off x="771925" y="8463875"/>
            <a:ext cx="8536800" cy="1078200"/>
          </a:xfrm>
          <a:prstGeom prst="rect">
            <a:avLst/>
          </a:prstGeom>
          <a:noFill/>
          <a:ln>
            <a:noFill/>
          </a:ln>
        </p:spPr>
        <p:txBody>
          <a:bodyPr spcFirstLastPara="1" wrap="square" lIns="0" tIns="0" rIns="0" bIns="0" anchor="t" anchorCtr="0">
            <a:spAutoFit/>
          </a:bodyPr>
          <a:lstStyle/>
          <a:p>
            <a:pPr marL="0" marR="0" lvl="0" indent="0" algn="l" rtl="0">
              <a:lnSpc>
                <a:spcPct val="156000"/>
              </a:lnSpc>
              <a:spcBef>
                <a:spcPts val="0"/>
              </a:spcBef>
              <a:spcAft>
                <a:spcPts val="0"/>
              </a:spcAft>
              <a:buNone/>
            </a:pPr>
            <a:r>
              <a:rPr lang="en-US" sz="1700">
                <a:solidFill>
                  <a:schemeClr val="dk1"/>
                </a:solidFill>
                <a:latin typeface="DM Sans"/>
                <a:ea typeface="DM Sans"/>
                <a:cs typeface="DM Sans"/>
                <a:sym typeface="DM Sans"/>
              </a:rPr>
              <a:t>All of our services implement interfaces which allows them to be extended without modifying their existing code, adhering to the OCP. New functionalities can be added by implementing the interfaces in new classes.</a:t>
            </a:r>
            <a:endParaRPr sz="1700">
              <a:solidFill>
                <a:schemeClr val="dk1"/>
              </a:solidFill>
              <a:latin typeface="DM Sans"/>
              <a:ea typeface="DM Sans"/>
              <a:cs typeface="DM Sans"/>
              <a:sym typeface="DM Sans"/>
            </a:endParaRPr>
          </a:p>
        </p:txBody>
      </p:sp>
      <p:sp>
        <p:nvSpPr>
          <p:cNvPr id="261" name="Google Shape;261;p22"/>
          <p:cNvSpPr txBox="1"/>
          <p:nvPr/>
        </p:nvSpPr>
        <p:spPr>
          <a:xfrm>
            <a:off x="8510475" y="2788600"/>
            <a:ext cx="8735700" cy="646500"/>
          </a:xfrm>
          <a:prstGeom prst="rect">
            <a:avLst/>
          </a:prstGeom>
          <a:noFill/>
          <a:ln>
            <a:noFill/>
          </a:ln>
        </p:spPr>
        <p:txBody>
          <a:bodyPr spcFirstLastPara="1" wrap="square" lIns="0" tIns="0" rIns="0" bIns="0" anchor="t" anchorCtr="0">
            <a:spAutoFit/>
          </a:bodyPr>
          <a:lstStyle/>
          <a:p>
            <a:pPr marL="0" marR="0" lvl="0" indent="0" algn="l" rtl="0">
              <a:lnSpc>
                <a:spcPct val="103000"/>
              </a:lnSpc>
              <a:spcBef>
                <a:spcPts val="0"/>
              </a:spcBef>
              <a:spcAft>
                <a:spcPts val="0"/>
              </a:spcAft>
              <a:buNone/>
            </a:pPr>
            <a:r>
              <a:rPr lang="en-US" sz="4200" b="1">
                <a:latin typeface="DM Sans"/>
                <a:ea typeface="DM Sans"/>
                <a:cs typeface="DM Sans"/>
                <a:sym typeface="DM Sans"/>
              </a:rPr>
              <a:t>Dependency Inversion Principle</a:t>
            </a:r>
            <a:endParaRPr sz="700"/>
          </a:p>
        </p:txBody>
      </p:sp>
      <p:sp>
        <p:nvSpPr>
          <p:cNvPr id="262" name="Google Shape;262;p22"/>
          <p:cNvSpPr/>
          <p:nvPr/>
        </p:nvSpPr>
        <p:spPr>
          <a:xfrm>
            <a:off x="9105691" y="2175064"/>
            <a:ext cx="501904" cy="501904"/>
          </a:xfrm>
          <a:custGeom>
            <a:avLst/>
            <a:gdLst/>
            <a:ahLst/>
            <a:cxnLst/>
            <a:rect l="l" t="t" r="r" b="b"/>
            <a:pathLst>
              <a:path w="812800" h="812800" extrusionOk="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a:noFill/>
          </a:ln>
        </p:spPr>
      </p:sp>
      <p:pic>
        <p:nvPicPr>
          <p:cNvPr id="263" name="Google Shape;263;p22"/>
          <p:cNvPicPr preferRelativeResize="0"/>
          <p:nvPr/>
        </p:nvPicPr>
        <p:blipFill>
          <a:blip r:embed="rId13">
            <a:alphaModFix/>
          </a:blip>
          <a:stretch>
            <a:fillRect/>
          </a:stretch>
        </p:blipFill>
        <p:spPr>
          <a:xfrm>
            <a:off x="8495500" y="5238163"/>
            <a:ext cx="9205205" cy="2149500"/>
          </a:xfrm>
          <a:prstGeom prst="rect">
            <a:avLst/>
          </a:prstGeom>
          <a:noFill/>
          <a:ln>
            <a:noFill/>
          </a:ln>
        </p:spPr>
      </p:pic>
      <p:sp>
        <p:nvSpPr>
          <p:cNvPr id="264" name="Google Shape;264;p22"/>
          <p:cNvSpPr txBox="1"/>
          <p:nvPr/>
        </p:nvSpPr>
        <p:spPr>
          <a:xfrm>
            <a:off x="8495526" y="3851825"/>
            <a:ext cx="9205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DM Sans"/>
                <a:ea typeface="DM Sans"/>
                <a:cs typeface="DM Sans"/>
                <a:sym typeface="DM Sans"/>
              </a:rPr>
              <a:t>The use of dependency injection in PostServiceImplementation demonstrates DIP. High-level modules do not depend on low-level modules but both depend on abstractions. </a:t>
            </a:r>
            <a:endParaRPr sz="18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3"/>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sp>
      <p:sp>
        <p:nvSpPr>
          <p:cNvPr id="270" name="Google Shape;270;p23"/>
          <p:cNvSpPr txBox="1"/>
          <p:nvPr/>
        </p:nvSpPr>
        <p:spPr>
          <a:xfrm>
            <a:off x="718050" y="1326125"/>
            <a:ext cx="16851900" cy="1044900"/>
          </a:xfrm>
          <a:prstGeom prst="rect">
            <a:avLst/>
          </a:prstGeom>
          <a:noFill/>
          <a:ln>
            <a:noFill/>
          </a:ln>
        </p:spPr>
        <p:txBody>
          <a:bodyPr spcFirstLastPara="1" wrap="square" lIns="0" tIns="0" rIns="0" bIns="0" anchor="t" anchorCtr="0">
            <a:spAutoFit/>
          </a:bodyPr>
          <a:lstStyle/>
          <a:p>
            <a:pPr marL="0" marR="0" lvl="0" indent="0" algn="ctr" rtl="0">
              <a:lnSpc>
                <a:spcPct val="96999"/>
              </a:lnSpc>
              <a:spcBef>
                <a:spcPts val="0"/>
              </a:spcBef>
              <a:spcAft>
                <a:spcPts val="0"/>
              </a:spcAft>
              <a:buNone/>
            </a:pPr>
            <a:r>
              <a:rPr lang="en-US" sz="6999" b="1">
                <a:solidFill>
                  <a:schemeClr val="dk1"/>
                </a:solidFill>
                <a:highlight>
                  <a:srgbClr val="8AB7E2"/>
                </a:highlight>
                <a:latin typeface="DM Sans"/>
                <a:ea typeface="DM Sans"/>
                <a:cs typeface="DM Sans"/>
                <a:sym typeface="DM Sans"/>
              </a:rPr>
              <a:t>Improvement:</a:t>
            </a:r>
            <a:r>
              <a:rPr lang="en-US" sz="6999" b="1">
                <a:solidFill>
                  <a:schemeClr val="dk1"/>
                </a:solidFill>
                <a:latin typeface="DM Sans"/>
                <a:ea typeface="DM Sans"/>
                <a:cs typeface="DM Sans"/>
                <a:sym typeface="DM Sans"/>
              </a:rPr>
              <a:t> Strategy Design Pattern</a:t>
            </a:r>
            <a:endParaRPr>
              <a:solidFill>
                <a:schemeClr val="dk1"/>
              </a:solidFill>
            </a:endParaRPr>
          </a:p>
        </p:txBody>
      </p:sp>
      <p:sp>
        <p:nvSpPr>
          <p:cNvPr id="271" name="Google Shape;271;p23"/>
          <p:cNvSpPr txBox="1"/>
          <p:nvPr/>
        </p:nvSpPr>
        <p:spPr>
          <a:xfrm>
            <a:off x="1004175" y="3117825"/>
            <a:ext cx="8096100" cy="47715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100"/>
              <a:buNone/>
            </a:pPr>
            <a:r>
              <a:rPr lang="en-US" sz="2000">
                <a:solidFill>
                  <a:schemeClr val="dk1"/>
                </a:solidFill>
                <a:latin typeface="DM Sans"/>
                <a:ea typeface="DM Sans"/>
                <a:cs typeface="DM Sans"/>
                <a:sym typeface="DM Sans"/>
              </a:rPr>
              <a:t>We could have chosen to expand the functionality of our app by allowing posts to be created and processed in multiple ways, and using the </a:t>
            </a:r>
            <a:r>
              <a:rPr lang="en-US" sz="2000" b="1">
                <a:solidFill>
                  <a:schemeClr val="dk1"/>
                </a:solidFill>
                <a:latin typeface="DM Sans"/>
                <a:ea typeface="DM Sans"/>
                <a:cs typeface="DM Sans"/>
                <a:sym typeface="DM Sans"/>
              </a:rPr>
              <a:t>Strategy</a:t>
            </a:r>
            <a:r>
              <a:rPr lang="en-US" sz="2000">
                <a:solidFill>
                  <a:schemeClr val="dk1"/>
                </a:solidFill>
                <a:latin typeface="DM Sans"/>
                <a:ea typeface="DM Sans"/>
                <a:cs typeface="DM Sans"/>
                <a:sym typeface="DM Sans"/>
              </a:rPr>
              <a:t> design pattern to support to do so.</a:t>
            </a:r>
            <a:endParaRPr sz="2000">
              <a:solidFill>
                <a:schemeClr val="dk1"/>
              </a:solidFill>
              <a:latin typeface="DM Sans"/>
              <a:ea typeface="DM Sans"/>
              <a:cs typeface="DM Sans"/>
              <a:sym typeface="DM Sans"/>
            </a:endParaRPr>
          </a:p>
          <a:p>
            <a:pPr marL="0" lvl="0" indent="0" algn="l" rtl="0">
              <a:lnSpc>
                <a:spcPct val="150000"/>
              </a:lnSpc>
              <a:spcBef>
                <a:spcPts val="1200"/>
              </a:spcBef>
              <a:spcAft>
                <a:spcPts val="0"/>
              </a:spcAft>
              <a:buSzPts val="1100"/>
              <a:buNone/>
            </a:pPr>
            <a:r>
              <a:rPr lang="en-US" sz="2000">
                <a:solidFill>
                  <a:schemeClr val="dk1"/>
                </a:solidFill>
                <a:latin typeface="DM Sans"/>
                <a:ea typeface="DM Sans"/>
                <a:cs typeface="DM Sans"/>
                <a:sym typeface="DM Sans"/>
              </a:rPr>
              <a:t>For example, we could have had different categories of post such as “</a:t>
            </a:r>
            <a:r>
              <a:rPr lang="en-US" sz="2000" b="1">
                <a:solidFill>
                  <a:schemeClr val="dk1"/>
                </a:solidFill>
                <a:latin typeface="DM Sans"/>
                <a:ea typeface="DM Sans"/>
                <a:cs typeface="DM Sans"/>
                <a:sym typeface="DM Sans"/>
              </a:rPr>
              <a:t>announcement</a:t>
            </a:r>
            <a:r>
              <a:rPr lang="en-US" sz="2000">
                <a:solidFill>
                  <a:schemeClr val="dk1"/>
                </a:solidFill>
                <a:latin typeface="DM Sans"/>
                <a:ea typeface="DM Sans"/>
                <a:cs typeface="DM Sans"/>
                <a:sym typeface="DM Sans"/>
              </a:rPr>
              <a:t>”, “</a:t>
            </a:r>
            <a:r>
              <a:rPr lang="en-US" sz="2000" b="1">
                <a:solidFill>
                  <a:schemeClr val="dk1"/>
                </a:solidFill>
                <a:latin typeface="DM Sans"/>
                <a:ea typeface="DM Sans"/>
                <a:cs typeface="DM Sans"/>
                <a:sym typeface="DM Sans"/>
              </a:rPr>
              <a:t>rant</a:t>
            </a:r>
            <a:r>
              <a:rPr lang="en-US" sz="2000">
                <a:solidFill>
                  <a:schemeClr val="dk1"/>
                </a:solidFill>
                <a:latin typeface="DM Sans"/>
                <a:ea typeface="DM Sans"/>
                <a:cs typeface="DM Sans"/>
                <a:sym typeface="DM Sans"/>
              </a:rPr>
              <a:t>”, or “</a:t>
            </a:r>
            <a:r>
              <a:rPr lang="en-US" sz="2000" b="1">
                <a:solidFill>
                  <a:schemeClr val="dk1"/>
                </a:solidFill>
                <a:latin typeface="DM Sans"/>
                <a:ea typeface="DM Sans"/>
                <a:cs typeface="DM Sans"/>
                <a:sym typeface="DM Sans"/>
              </a:rPr>
              <a:t>update</a:t>
            </a:r>
            <a:r>
              <a:rPr lang="en-US" sz="2000">
                <a:solidFill>
                  <a:schemeClr val="dk1"/>
                </a:solidFill>
                <a:latin typeface="DM Sans"/>
                <a:ea typeface="DM Sans"/>
                <a:cs typeface="DM Sans"/>
                <a:sym typeface="DM Sans"/>
              </a:rPr>
              <a:t>”, each with their unique visual features and backend attributes. </a:t>
            </a:r>
            <a:endParaRPr sz="2000">
              <a:solidFill>
                <a:schemeClr val="dk1"/>
              </a:solidFill>
              <a:latin typeface="DM Sans"/>
              <a:ea typeface="DM Sans"/>
              <a:cs typeface="DM Sans"/>
              <a:sym typeface="DM Sans"/>
            </a:endParaRPr>
          </a:p>
          <a:p>
            <a:pPr marL="0" lvl="0" indent="0" algn="l" rtl="0">
              <a:lnSpc>
                <a:spcPct val="150000"/>
              </a:lnSpc>
              <a:spcBef>
                <a:spcPts val="1200"/>
              </a:spcBef>
              <a:spcAft>
                <a:spcPts val="1200"/>
              </a:spcAft>
              <a:buSzPts val="1100"/>
              <a:buNone/>
            </a:pPr>
            <a:r>
              <a:rPr lang="en-US" sz="2000">
                <a:solidFill>
                  <a:schemeClr val="dk1"/>
                </a:solidFill>
                <a:latin typeface="DM Sans"/>
                <a:ea typeface="DM Sans"/>
                <a:cs typeface="DM Sans"/>
                <a:sym typeface="DM Sans"/>
              </a:rPr>
              <a:t>We then could have used Strategy to encapsulate the differences between these types of posts into separate classes that could be selected as the </a:t>
            </a:r>
            <a:r>
              <a:rPr lang="en-US" sz="2000" b="1">
                <a:solidFill>
                  <a:schemeClr val="dk1"/>
                </a:solidFill>
                <a:latin typeface="DM Sans"/>
                <a:ea typeface="DM Sans"/>
                <a:cs typeface="DM Sans"/>
                <a:sym typeface="DM Sans"/>
              </a:rPr>
              <a:t>PostServiceImplementation</a:t>
            </a:r>
            <a:r>
              <a:rPr lang="en-US" sz="2000">
                <a:solidFill>
                  <a:schemeClr val="dk1"/>
                </a:solidFill>
                <a:latin typeface="DM Sans"/>
                <a:ea typeface="DM Sans"/>
                <a:cs typeface="DM Sans"/>
                <a:sym typeface="DM Sans"/>
              </a:rPr>
              <a:t> during runtime depending on what the user selects. </a:t>
            </a:r>
            <a:endParaRPr/>
          </a:p>
        </p:txBody>
      </p:sp>
      <p:sp>
        <p:nvSpPr>
          <p:cNvPr id="272" name="Google Shape;272;p23"/>
          <p:cNvSpPr/>
          <p:nvPr/>
        </p:nvSpPr>
        <p:spPr>
          <a:xfrm>
            <a:off x="-2329398" y="9017983"/>
            <a:ext cx="4899948" cy="3344214"/>
          </a:xfrm>
          <a:custGeom>
            <a:avLst/>
            <a:gdLst/>
            <a:ahLst/>
            <a:cxnLst/>
            <a:rect l="l" t="t" r="r" b="b"/>
            <a:pathLst>
              <a:path w="4899948" h="3344214" extrusionOk="0">
                <a:moveTo>
                  <a:pt x="0" y="0"/>
                </a:moveTo>
                <a:lnTo>
                  <a:pt x="4899947" y="0"/>
                </a:lnTo>
                <a:lnTo>
                  <a:pt x="4899947" y="3344214"/>
                </a:lnTo>
                <a:lnTo>
                  <a:pt x="0" y="3344214"/>
                </a:lnTo>
                <a:lnTo>
                  <a:pt x="0" y="0"/>
                </a:lnTo>
                <a:close/>
              </a:path>
            </a:pathLst>
          </a:custGeom>
          <a:blipFill rotWithShape="1">
            <a:blip r:embed="rId4">
              <a:alphaModFix/>
            </a:blip>
            <a:stretch>
              <a:fillRect/>
            </a:stretch>
          </a:blipFill>
          <a:ln>
            <a:noFill/>
          </a:ln>
        </p:spPr>
      </p:sp>
      <p:sp>
        <p:nvSpPr>
          <p:cNvPr id="273" name="Google Shape;273;p23"/>
          <p:cNvSpPr/>
          <p:nvPr/>
        </p:nvSpPr>
        <p:spPr>
          <a:xfrm>
            <a:off x="5847044" y="9882374"/>
            <a:ext cx="3296956" cy="809253"/>
          </a:xfrm>
          <a:custGeom>
            <a:avLst/>
            <a:gdLst/>
            <a:ahLst/>
            <a:cxnLst/>
            <a:rect l="l" t="t" r="r" b="b"/>
            <a:pathLst>
              <a:path w="3296956" h="809253" extrusionOk="0">
                <a:moveTo>
                  <a:pt x="0" y="0"/>
                </a:moveTo>
                <a:lnTo>
                  <a:pt x="3296956" y="0"/>
                </a:lnTo>
                <a:lnTo>
                  <a:pt x="3296956" y="809252"/>
                </a:lnTo>
                <a:lnTo>
                  <a:pt x="0" y="809252"/>
                </a:lnTo>
                <a:lnTo>
                  <a:pt x="0" y="0"/>
                </a:lnTo>
                <a:close/>
              </a:path>
            </a:pathLst>
          </a:custGeom>
          <a:blipFill rotWithShape="1">
            <a:blip r:embed="rId5">
              <a:alphaModFix/>
            </a:blip>
            <a:stretch>
              <a:fillRect/>
            </a:stretch>
          </a:blipFill>
          <a:ln>
            <a:noFill/>
          </a:ln>
        </p:spPr>
      </p:sp>
      <p:sp>
        <p:nvSpPr>
          <p:cNvPr id="274" name="Google Shape;274;p23"/>
          <p:cNvSpPr/>
          <p:nvPr/>
        </p:nvSpPr>
        <p:spPr>
          <a:xfrm>
            <a:off x="14494772" y="9017983"/>
            <a:ext cx="4427843" cy="3481392"/>
          </a:xfrm>
          <a:custGeom>
            <a:avLst/>
            <a:gdLst/>
            <a:ahLst/>
            <a:cxnLst/>
            <a:rect l="l" t="t" r="r" b="b"/>
            <a:pathLst>
              <a:path w="4427843" h="3481392" extrusionOk="0">
                <a:moveTo>
                  <a:pt x="0" y="0"/>
                </a:moveTo>
                <a:lnTo>
                  <a:pt x="4427843" y="0"/>
                </a:lnTo>
                <a:lnTo>
                  <a:pt x="4427843" y="3481391"/>
                </a:lnTo>
                <a:lnTo>
                  <a:pt x="0" y="3481391"/>
                </a:lnTo>
                <a:lnTo>
                  <a:pt x="0" y="0"/>
                </a:lnTo>
                <a:close/>
              </a:path>
            </a:pathLst>
          </a:custGeom>
          <a:blipFill rotWithShape="1">
            <a:blip r:embed="rId6">
              <a:alphaModFix/>
            </a:blip>
            <a:stretch>
              <a:fillRect/>
            </a:stretch>
          </a:blipFill>
          <a:ln>
            <a:noFill/>
          </a:ln>
        </p:spPr>
      </p:sp>
      <p:sp>
        <p:nvSpPr>
          <p:cNvPr id="275" name="Google Shape;275;p23"/>
          <p:cNvSpPr/>
          <p:nvPr/>
        </p:nvSpPr>
        <p:spPr>
          <a:xfrm>
            <a:off x="-763398" y="-1534296"/>
            <a:ext cx="4899948" cy="3068592"/>
          </a:xfrm>
          <a:custGeom>
            <a:avLst/>
            <a:gdLst/>
            <a:ahLst/>
            <a:cxnLst/>
            <a:rect l="l" t="t" r="r" b="b"/>
            <a:pathLst>
              <a:path w="4899948" h="3068592" extrusionOk="0">
                <a:moveTo>
                  <a:pt x="0" y="0"/>
                </a:moveTo>
                <a:lnTo>
                  <a:pt x="4899947" y="0"/>
                </a:lnTo>
                <a:lnTo>
                  <a:pt x="4899947" y="3068592"/>
                </a:lnTo>
                <a:lnTo>
                  <a:pt x="0" y="3068592"/>
                </a:lnTo>
                <a:lnTo>
                  <a:pt x="0" y="0"/>
                </a:lnTo>
                <a:close/>
              </a:path>
            </a:pathLst>
          </a:custGeom>
          <a:blipFill rotWithShape="1">
            <a:blip r:embed="rId7">
              <a:alphaModFix/>
            </a:blip>
            <a:stretch>
              <a:fillRect/>
            </a:stretch>
          </a:blipFill>
          <a:ln>
            <a:noFill/>
          </a:ln>
        </p:spPr>
      </p:sp>
      <p:sp>
        <p:nvSpPr>
          <p:cNvPr id="276" name="Google Shape;276;p23"/>
          <p:cNvSpPr/>
          <p:nvPr/>
        </p:nvSpPr>
        <p:spPr>
          <a:xfrm>
            <a:off x="12801533" y="-3053980"/>
            <a:ext cx="4292424" cy="3870986"/>
          </a:xfrm>
          <a:custGeom>
            <a:avLst/>
            <a:gdLst/>
            <a:ahLst/>
            <a:cxnLst/>
            <a:rect l="l" t="t" r="r" b="b"/>
            <a:pathLst>
              <a:path w="4292424" h="3870986" extrusionOk="0">
                <a:moveTo>
                  <a:pt x="0" y="0"/>
                </a:moveTo>
                <a:lnTo>
                  <a:pt x="4292424" y="0"/>
                </a:lnTo>
                <a:lnTo>
                  <a:pt x="4292424" y="3870986"/>
                </a:lnTo>
                <a:lnTo>
                  <a:pt x="0" y="3870986"/>
                </a:lnTo>
                <a:lnTo>
                  <a:pt x="0" y="0"/>
                </a:lnTo>
                <a:close/>
              </a:path>
            </a:pathLst>
          </a:custGeom>
          <a:blipFill rotWithShape="1">
            <a:blip r:embed="rId8">
              <a:alphaModFix/>
            </a:blip>
            <a:stretch>
              <a:fillRect/>
            </a:stretch>
          </a:blipFill>
          <a:ln>
            <a:noFill/>
          </a:ln>
        </p:spPr>
      </p:sp>
      <p:sp>
        <p:nvSpPr>
          <p:cNvPr id="277" name="Google Shape;277;p23"/>
          <p:cNvSpPr/>
          <p:nvPr/>
        </p:nvSpPr>
        <p:spPr>
          <a:xfrm>
            <a:off x="10138935" y="9258300"/>
            <a:ext cx="4076270" cy="2863579"/>
          </a:xfrm>
          <a:custGeom>
            <a:avLst/>
            <a:gdLst/>
            <a:ahLst/>
            <a:cxnLst/>
            <a:rect l="l" t="t" r="r" b="b"/>
            <a:pathLst>
              <a:path w="4076270" h="2863579" extrusionOk="0">
                <a:moveTo>
                  <a:pt x="0" y="0"/>
                </a:moveTo>
                <a:lnTo>
                  <a:pt x="4076270" y="0"/>
                </a:lnTo>
                <a:lnTo>
                  <a:pt x="4076270" y="2863579"/>
                </a:lnTo>
                <a:lnTo>
                  <a:pt x="0" y="2863579"/>
                </a:lnTo>
                <a:lnTo>
                  <a:pt x="0" y="0"/>
                </a:lnTo>
                <a:close/>
              </a:path>
            </a:pathLst>
          </a:custGeom>
          <a:blipFill rotWithShape="1">
            <a:blip r:embed="rId9">
              <a:alphaModFix/>
            </a:blip>
            <a:stretch>
              <a:fillRect/>
            </a:stretch>
          </a:blipFill>
          <a:ln>
            <a:noFill/>
          </a:ln>
        </p:spPr>
      </p:sp>
      <p:sp>
        <p:nvSpPr>
          <p:cNvPr id="278" name="Google Shape;278;p23"/>
          <p:cNvSpPr/>
          <p:nvPr/>
        </p:nvSpPr>
        <p:spPr>
          <a:xfrm>
            <a:off x="7495522" y="-3297794"/>
            <a:ext cx="5493058" cy="4114800"/>
          </a:xfrm>
          <a:custGeom>
            <a:avLst/>
            <a:gdLst/>
            <a:ahLst/>
            <a:cxnLst/>
            <a:rect l="l" t="t" r="r" b="b"/>
            <a:pathLst>
              <a:path w="5493058" h="4114800" extrusionOk="0">
                <a:moveTo>
                  <a:pt x="0" y="0"/>
                </a:moveTo>
                <a:lnTo>
                  <a:pt x="5493058" y="0"/>
                </a:lnTo>
                <a:lnTo>
                  <a:pt x="5493058" y="4114800"/>
                </a:lnTo>
                <a:lnTo>
                  <a:pt x="0" y="4114800"/>
                </a:lnTo>
                <a:lnTo>
                  <a:pt x="0" y="0"/>
                </a:lnTo>
                <a:close/>
              </a:path>
            </a:pathLst>
          </a:custGeom>
          <a:blipFill rotWithShape="1">
            <a:blip r:embed="rId10">
              <a:alphaModFix/>
            </a:blip>
            <a:stretch>
              <a:fillRect/>
            </a:stretch>
          </a:blipFill>
          <a:ln>
            <a:noFill/>
          </a:ln>
        </p:spPr>
      </p:sp>
      <p:sp>
        <p:nvSpPr>
          <p:cNvPr id="279" name="Google Shape;279;p23"/>
          <p:cNvSpPr/>
          <p:nvPr/>
        </p:nvSpPr>
        <p:spPr>
          <a:xfrm rot="4747568">
            <a:off x="-2972342" y="3665317"/>
            <a:ext cx="4896097" cy="2735694"/>
          </a:xfrm>
          <a:custGeom>
            <a:avLst/>
            <a:gdLst/>
            <a:ahLst/>
            <a:cxnLst/>
            <a:rect l="l" t="t" r="r" b="b"/>
            <a:pathLst>
              <a:path w="4896097" h="2735694" extrusionOk="0">
                <a:moveTo>
                  <a:pt x="0" y="0"/>
                </a:moveTo>
                <a:lnTo>
                  <a:pt x="4896097" y="0"/>
                </a:lnTo>
                <a:lnTo>
                  <a:pt x="4896097" y="2735694"/>
                </a:lnTo>
                <a:lnTo>
                  <a:pt x="0" y="2735694"/>
                </a:lnTo>
                <a:lnTo>
                  <a:pt x="0" y="0"/>
                </a:lnTo>
                <a:close/>
              </a:path>
            </a:pathLst>
          </a:custGeom>
          <a:blipFill rotWithShape="1">
            <a:blip r:embed="rId11">
              <a:alphaModFix/>
            </a:blip>
            <a:stretch>
              <a:fillRect/>
            </a:stretch>
          </a:blipFill>
          <a:ln>
            <a:noFill/>
          </a:ln>
        </p:spPr>
      </p:sp>
      <p:sp>
        <p:nvSpPr>
          <p:cNvPr id="280" name="Google Shape;280;p23"/>
          <p:cNvSpPr/>
          <p:nvPr/>
        </p:nvSpPr>
        <p:spPr>
          <a:xfrm>
            <a:off x="4861154" y="-2102294"/>
            <a:ext cx="2892762" cy="2919301"/>
          </a:xfrm>
          <a:custGeom>
            <a:avLst/>
            <a:gdLst/>
            <a:ahLst/>
            <a:cxnLst/>
            <a:rect l="l" t="t" r="r" b="b"/>
            <a:pathLst>
              <a:path w="2892762" h="2919301" extrusionOk="0">
                <a:moveTo>
                  <a:pt x="0" y="0"/>
                </a:moveTo>
                <a:lnTo>
                  <a:pt x="2892761" y="0"/>
                </a:lnTo>
                <a:lnTo>
                  <a:pt x="2892761" y="2919300"/>
                </a:lnTo>
                <a:lnTo>
                  <a:pt x="0" y="2919300"/>
                </a:lnTo>
                <a:lnTo>
                  <a:pt x="0" y="0"/>
                </a:lnTo>
                <a:close/>
              </a:path>
            </a:pathLst>
          </a:custGeom>
          <a:blipFill rotWithShape="1">
            <a:blip r:embed="rId12">
              <a:alphaModFix/>
            </a:blip>
            <a:stretch>
              <a:fillRect/>
            </a:stretch>
          </a:blipFill>
          <a:ln>
            <a:noFill/>
          </a:ln>
        </p:spPr>
      </p:sp>
      <p:sp>
        <p:nvSpPr>
          <p:cNvPr id="281" name="Google Shape;281;p23"/>
          <p:cNvSpPr/>
          <p:nvPr/>
        </p:nvSpPr>
        <p:spPr>
          <a:xfrm>
            <a:off x="17494810" y="2371030"/>
            <a:ext cx="3575541" cy="3575541"/>
          </a:xfrm>
          <a:custGeom>
            <a:avLst/>
            <a:gdLst/>
            <a:ahLst/>
            <a:cxnLst/>
            <a:rect l="l" t="t" r="r" b="b"/>
            <a:pathLst>
              <a:path w="3575541" h="3575541" extrusionOk="0">
                <a:moveTo>
                  <a:pt x="0" y="0"/>
                </a:moveTo>
                <a:lnTo>
                  <a:pt x="3575541" y="0"/>
                </a:lnTo>
                <a:lnTo>
                  <a:pt x="3575541" y="3575541"/>
                </a:lnTo>
                <a:lnTo>
                  <a:pt x="0" y="3575541"/>
                </a:lnTo>
                <a:lnTo>
                  <a:pt x="0" y="0"/>
                </a:lnTo>
                <a:close/>
              </a:path>
            </a:pathLst>
          </a:custGeom>
          <a:blipFill rotWithShape="1">
            <a:blip r:embed="rId13">
              <a:alphaModFix/>
            </a:blip>
            <a:stretch>
              <a:fillRect/>
            </a:stretch>
          </a:blipFill>
          <a:ln>
            <a:noFill/>
          </a:ln>
        </p:spPr>
      </p:sp>
      <p:sp>
        <p:nvSpPr>
          <p:cNvPr id="282" name="Google Shape;282;p23"/>
          <p:cNvSpPr/>
          <p:nvPr/>
        </p:nvSpPr>
        <p:spPr>
          <a:xfrm>
            <a:off x="2570549" y="9496827"/>
            <a:ext cx="2587020" cy="2386526"/>
          </a:xfrm>
          <a:custGeom>
            <a:avLst/>
            <a:gdLst/>
            <a:ahLst/>
            <a:cxnLst/>
            <a:rect l="l" t="t" r="r" b="b"/>
            <a:pathLst>
              <a:path w="2587020" h="2386526" extrusionOk="0">
                <a:moveTo>
                  <a:pt x="0" y="0"/>
                </a:moveTo>
                <a:lnTo>
                  <a:pt x="2587020" y="0"/>
                </a:lnTo>
                <a:lnTo>
                  <a:pt x="2587020" y="2386526"/>
                </a:lnTo>
                <a:lnTo>
                  <a:pt x="0" y="2386526"/>
                </a:lnTo>
                <a:lnTo>
                  <a:pt x="0" y="0"/>
                </a:lnTo>
                <a:close/>
              </a:path>
            </a:pathLst>
          </a:custGeom>
          <a:blipFill rotWithShape="1">
            <a:blip r:embed="rId14">
              <a:alphaModFix/>
            </a:blip>
            <a:stretch>
              <a:fillRect/>
            </a:stretch>
          </a:blipFill>
          <a:ln>
            <a:noFill/>
          </a:ln>
        </p:spPr>
      </p:sp>
      <p:sp>
        <p:nvSpPr>
          <p:cNvPr id="283" name="Google Shape;283;p23"/>
          <p:cNvSpPr/>
          <p:nvPr/>
        </p:nvSpPr>
        <p:spPr>
          <a:xfrm rot="-5282649">
            <a:off x="16596506" y="6970869"/>
            <a:ext cx="3382987" cy="1154444"/>
          </a:xfrm>
          <a:custGeom>
            <a:avLst/>
            <a:gdLst/>
            <a:ahLst/>
            <a:cxnLst/>
            <a:rect l="l" t="t" r="r" b="b"/>
            <a:pathLst>
              <a:path w="3382987" h="1154444" extrusionOk="0">
                <a:moveTo>
                  <a:pt x="0" y="0"/>
                </a:moveTo>
                <a:lnTo>
                  <a:pt x="3382988" y="0"/>
                </a:lnTo>
                <a:lnTo>
                  <a:pt x="3382988" y="1154445"/>
                </a:lnTo>
                <a:lnTo>
                  <a:pt x="0" y="1154445"/>
                </a:lnTo>
                <a:lnTo>
                  <a:pt x="0" y="0"/>
                </a:lnTo>
                <a:close/>
              </a:path>
            </a:pathLst>
          </a:custGeom>
          <a:blipFill rotWithShape="1">
            <a:blip r:embed="rId15">
              <a:alphaModFix/>
            </a:blip>
            <a:stretch>
              <a:fillRect/>
            </a:stretch>
          </a:blipFill>
          <a:ln>
            <a:noFill/>
          </a:ln>
        </p:spPr>
      </p:sp>
      <p:sp>
        <p:nvSpPr>
          <p:cNvPr id="284" name="Google Shape;284;p23"/>
          <p:cNvSpPr/>
          <p:nvPr/>
        </p:nvSpPr>
        <p:spPr>
          <a:xfrm>
            <a:off x="17259300" y="-971659"/>
            <a:ext cx="3104522" cy="3342688"/>
          </a:xfrm>
          <a:custGeom>
            <a:avLst/>
            <a:gdLst/>
            <a:ahLst/>
            <a:cxnLst/>
            <a:rect l="l" t="t" r="r" b="b"/>
            <a:pathLst>
              <a:path w="3104522" h="3342688" extrusionOk="0">
                <a:moveTo>
                  <a:pt x="0" y="0"/>
                </a:moveTo>
                <a:lnTo>
                  <a:pt x="3104522" y="0"/>
                </a:lnTo>
                <a:lnTo>
                  <a:pt x="3104522" y="3342689"/>
                </a:lnTo>
                <a:lnTo>
                  <a:pt x="0" y="3342689"/>
                </a:lnTo>
                <a:lnTo>
                  <a:pt x="0" y="0"/>
                </a:lnTo>
                <a:close/>
              </a:path>
            </a:pathLst>
          </a:custGeom>
          <a:blipFill rotWithShape="1">
            <a:blip r:embed="rId16">
              <a:alphaModFix/>
            </a:blip>
            <a:stretch>
              <a:fillRect/>
            </a:stretch>
          </a:blipFill>
          <a:ln>
            <a:noFill/>
          </a:ln>
        </p:spPr>
      </p:sp>
      <p:pic>
        <p:nvPicPr>
          <p:cNvPr id="285" name="Google Shape;285;p23"/>
          <p:cNvPicPr preferRelativeResize="0"/>
          <p:nvPr/>
        </p:nvPicPr>
        <p:blipFill>
          <a:blip r:embed="rId17">
            <a:alphaModFix/>
          </a:blip>
          <a:stretch>
            <a:fillRect/>
          </a:stretch>
        </p:blipFill>
        <p:spPr>
          <a:xfrm>
            <a:off x="9885075" y="3305500"/>
            <a:ext cx="6983500" cy="2230200"/>
          </a:xfrm>
          <a:prstGeom prst="rect">
            <a:avLst/>
          </a:prstGeom>
          <a:noFill/>
          <a:ln>
            <a:noFill/>
          </a:ln>
        </p:spPr>
      </p:pic>
      <p:sp>
        <p:nvSpPr>
          <p:cNvPr id="286" name="Google Shape;286;p23"/>
          <p:cNvSpPr txBox="1"/>
          <p:nvPr/>
        </p:nvSpPr>
        <p:spPr>
          <a:xfrm>
            <a:off x="11338625" y="5745850"/>
            <a:ext cx="40764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en-US" sz="2000" b="1">
                <a:solidFill>
                  <a:schemeClr val="dk1"/>
                </a:solidFill>
                <a:latin typeface="DM Sans"/>
                <a:ea typeface="DM Sans"/>
                <a:cs typeface="DM Sans"/>
                <a:sym typeface="DM Sans"/>
              </a:rPr>
              <a:t>(example from </a:t>
            </a:r>
            <a:r>
              <a:rPr lang="en-US" sz="2000" b="1" u="sng">
                <a:solidFill>
                  <a:schemeClr val="hlink"/>
                </a:solidFill>
                <a:latin typeface="DM Sans"/>
                <a:ea typeface="DM Sans"/>
                <a:cs typeface="DM Sans"/>
                <a:sym typeface="DM Sans"/>
                <a:hlinkClick r:id="rId18"/>
              </a:rPr>
              <a:t>tumblr.com</a:t>
            </a:r>
            <a:r>
              <a:rPr lang="en-US" sz="2000" b="1">
                <a:solidFill>
                  <a:schemeClr val="dk1"/>
                </a:solidFill>
                <a:latin typeface="DM Sans"/>
                <a:ea typeface="DM Sans"/>
                <a:cs typeface="DM Sans"/>
                <a:sym typeface="DM Sans"/>
              </a:rPr>
              <a:t>)</a:t>
            </a:r>
            <a:endParaRPr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4"/>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sp>
      <p:sp>
        <p:nvSpPr>
          <p:cNvPr id="292" name="Google Shape;292;p24"/>
          <p:cNvSpPr/>
          <p:nvPr/>
        </p:nvSpPr>
        <p:spPr>
          <a:xfrm rot="-5282649">
            <a:off x="753178" y="3852356"/>
            <a:ext cx="7567145" cy="2582288"/>
          </a:xfrm>
          <a:custGeom>
            <a:avLst/>
            <a:gdLst/>
            <a:ahLst/>
            <a:cxnLst/>
            <a:rect l="l" t="t" r="r" b="b"/>
            <a:pathLst>
              <a:path w="7567145" h="2582288" extrusionOk="0">
                <a:moveTo>
                  <a:pt x="0" y="0"/>
                </a:moveTo>
                <a:lnTo>
                  <a:pt x="7567144" y="0"/>
                </a:lnTo>
                <a:lnTo>
                  <a:pt x="7567144" y="2582288"/>
                </a:lnTo>
                <a:lnTo>
                  <a:pt x="0" y="2582288"/>
                </a:lnTo>
                <a:lnTo>
                  <a:pt x="0" y="0"/>
                </a:lnTo>
                <a:close/>
              </a:path>
            </a:pathLst>
          </a:custGeom>
          <a:blipFill rotWithShape="1">
            <a:blip r:embed="rId4">
              <a:alphaModFix/>
            </a:blip>
            <a:stretch>
              <a:fillRect/>
            </a:stretch>
          </a:blipFill>
          <a:ln>
            <a:noFill/>
          </a:ln>
        </p:spPr>
      </p:sp>
      <p:sp>
        <p:nvSpPr>
          <p:cNvPr id="293" name="Google Shape;293;p24"/>
          <p:cNvSpPr/>
          <p:nvPr/>
        </p:nvSpPr>
        <p:spPr>
          <a:xfrm>
            <a:off x="1780231" y="2037564"/>
            <a:ext cx="5513037" cy="6211873"/>
          </a:xfrm>
          <a:custGeom>
            <a:avLst/>
            <a:gdLst/>
            <a:ahLst/>
            <a:cxnLst/>
            <a:rect l="l" t="t" r="r" b="b"/>
            <a:pathLst>
              <a:path w="5513037" h="6211873" extrusionOk="0">
                <a:moveTo>
                  <a:pt x="0" y="0"/>
                </a:moveTo>
                <a:lnTo>
                  <a:pt x="5513038" y="0"/>
                </a:lnTo>
                <a:lnTo>
                  <a:pt x="5513038" y="6211872"/>
                </a:lnTo>
                <a:lnTo>
                  <a:pt x="0" y="6211872"/>
                </a:lnTo>
                <a:lnTo>
                  <a:pt x="0" y="0"/>
                </a:lnTo>
                <a:close/>
              </a:path>
            </a:pathLst>
          </a:custGeom>
          <a:blipFill rotWithShape="1">
            <a:blip r:embed="rId5">
              <a:alphaModFix/>
            </a:blip>
            <a:stretch>
              <a:fillRect/>
            </a:stretch>
          </a:blipFill>
          <a:ln>
            <a:noFill/>
          </a:ln>
        </p:spPr>
      </p:sp>
      <p:sp>
        <p:nvSpPr>
          <p:cNvPr id="294" name="Google Shape;294;p24"/>
          <p:cNvSpPr txBox="1"/>
          <p:nvPr/>
        </p:nvSpPr>
        <p:spPr>
          <a:xfrm>
            <a:off x="6368100" y="393925"/>
            <a:ext cx="11919900" cy="1343700"/>
          </a:xfrm>
          <a:prstGeom prst="rect">
            <a:avLst/>
          </a:prstGeom>
          <a:noFill/>
          <a:ln>
            <a:noFill/>
          </a:ln>
        </p:spPr>
        <p:txBody>
          <a:bodyPr spcFirstLastPara="1" wrap="square" lIns="0" tIns="0" rIns="0" bIns="0" anchor="t" anchorCtr="0">
            <a:spAutoFit/>
          </a:bodyPr>
          <a:lstStyle/>
          <a:p>
            <a:pPr marL="0" marR="0" lvl="0" indent="0" algn="l" rtl="0">
              <a:lnSpc>
                <a:spcPct val="97000"/>
              </a:lnSpc>
              <a:spcBef>
                <a:spcPts val="0"/>
              </a:spcBef>
              <a:spcAft>
                <a:spcPts val="0"/>
              </a:spcAft>
              <a:buNone/>
            </a:pPr>
            <a:r>
              <a:rPr lang="en-US" sz="9000" b="1">
                <a:latin typeface="DM Sans"/>
                <a:ea typeface="DM Sans"/>
                <a:cs typeface="DM Sans"/>
                <a:sym typeface="DM Sans"/>
              </a:rPr>
              <a:t>Wins and Setbacks</a:t>
            </a:r>
            <a:endParaRPr/>
          </a:p>
        </p:txBody>
      </p:sp>
      <p:sp>
        <p:nvSpPr>
          <p:cNvPr id="295" name="Google Shape;295;p24"/>
          <p:cNvSpPr txBox="1"/>
          <p:nvPr/>
        </p:nvSpPr>
        <p:spPr>
          <a:xfrm>
            <a:off x="8452650" y="2037575"/>
            <a:ext cx="8045400" cy="6954600"/>
          </a:xfrm>
          <a:prstGeom prst="rect">
            <a:avLst/>
          </a:prstGeom>
          <a:noFill/>
          <a:ln>
            <a:noFill/>
          </a:ln>
        </p:spPr>
        <p:txBody>
          <a:bodyPr spcFirstLastPara="1" wrap="square" lIns="0" tIns="0" rIns="0" bIns="0" anchor="t" anchorCtr="0">
            <a:spAutoFit/>
          </a:bodyPr>
          <a:lstStyle/>
          <a:p>
            <a:pPr marL="0" marR="0" lvl="0" indent="0" algn="l" rtl="0">
              <a:lnSpc>
                <a:spcPct val="135017"/>
              </a:lnSpc>
              <a:spcBef>
                <a:spcPts val="0"/>
              </a:spcBef>
              <a:spcAft>
                <a:spcPts val="0"/>
              </a:spcAft>
              <a:buNone/>
            </a:pPr>
            <a:r>
              <a:rPr lang="en-US" sz="1999">
                <a:latin typeface="DM Sans"/>
                <a:ea typeface="DM Sans"/>
                <a:cs typeface="DM Sans"/>
                <a:sym typeface="DM Sans"/>
              </a:rPr>
              <a:t>Advantages we enjoyed: </a:t>
            </a:r>
            <a:endParaRPr sz="1999">
              <a:latin typeface="DM Sans"/>
              <a:ea typeface="DM Sans"/>
              <a:cs typeface="DM Sans"/>
              <a:sym typeface="DM Sans"/>
            </a:endParaRPr>
          </a:p>
          <a:p>
            <a:pPr marL="457200" marR="0" lvl="0" indent="-355536" algn="l" rtl="0">
              <a:lnSpc>
                <a:spcPct val="135017"/>
              </a:lnSpc>
              <a:spcBef>
                <a:spcPts val="0"/>
              </a:spcBef>
              <a:spcAft>
                <a:spcPts val="0"/>
              </a:spcAft>
              <a:buSzPts val="1999"/>
              <a:buFont typeface="DM Sans"/>
              <a:buChar char="●"/>
            </a:pPr>
            <a:r>
              <a:rPr lang="en-US" sz="1999">
                <a:latin typeface="DM Sans"/>
                <a:ea typeface="DM Sans"/>
                <a:cs typeface="DM Sans"/>
                <a:sym typeface="DM Sans"/>
              </a:rPr>
              <a:t>Two of our team members had relevant experience through previous co-op terms </a:t>
            </a:r>
            <a:endParaRPr sz="1999">
              <a:latin typeface="DM Sans"/>
              <a:ea typeface="DM Sans"/>
              <a:cs typeface="DM Sans"/>
              <a:sym typeface="DM Sans"/>
            </a:endParaRPr>
          </a:p>
          <a:p>
            <a:pPr marL="457200" marR="0" lvl="0" indent="-355536" algn="l" rtl="0">
              <a:lnSpc>
                <a:spcPct val="135017"/>
              </a:lnSpc>
              <a:spcBef>
                <a:spcPts val="0"/>
              </a:spcBef>
              <a:spcAft>
                <a:spcPts val="0"/>
              </a:spcAft>
              <a:buSzPts val="1999"/>
              <a:buFont typeface="DM Sans"/>
              <a:buChar char="●"/>
            </a:pPr>
            <a:r>
              <a:rPr lang="en-US" sz="1999">
                <a:latin typeface="DM Sans"/>
                <a:ea typeface="DM Sans"/>
                <a:cs typeface="DM Sans"/>
                <a:sym typeface="DM Sans"/>
              </a:rPr>
              <a:t>Everyone was respectful and ready to do work </a:t>
            </a:r>
            <a:endParaRPr sz="1999">
              <a:latin typeface="DM Sans"/>
              <a:ea typeface="DM Sans"/>
              <a:cs typeface="DM Sans"/>
              <a:sym typeface="DM Sans"/>
            </a:endParaRPr>
          </a:p>
          <a:p>
            <a:pPr marL="457200" marR="0" lvl="0" indent="-355536" algn="l" rtl="0">
              <a:lnSpc>
                <a:spcPct val="135017"/>
              </a:lnSpc>
              <a:spcBef>
                <a:spcPts val="0"/>
              </a:spcBef>
              <a:spcAft>
                <a:spcPts val="0"/>
              </a:spcAft>
              <a:buSzPts val="1999"/>
              <a:buFont typeface="DM Sans"/>
              <a:buChar char="●"/>
            </a:pPr>
            <a:r>
              <a:rPr lang="en-US" sz="1999">
                <a:latin typeface="DM Sans"/>
                <a:ea typeface="DM Sans"/>
                <a:cs typeface="DM Sans"/>
                <a:sym typeface="DM Sans"/>
              </a:rPr>
              <a:t>Highly-organized workflow, everyone had something to do</a:t>
            </a:r>
            <a:endParaRPr sz="1999">
              <a:latin typeface="DM Sans"/>
              <a:ea typeface="DM Sans"/>
              <a:cs typeface="DM Sans"/>
              <a:sym typeface="DM Sans"/>
            </a:endParaRPr>
          </a:p>
          <a:p>
            <a:pPr marL="0" marR="0" lvl="0" indent="0" algn="l" rtl="0">
              <a:lnSpc>
                <a:spcPct val="135017"/>
              </a:lnSpc>
              <a:spcBef>
                <a:spcPts val="0"/>
              </a:spcBef>
              <a:spcAft>
                <a:spcPts val="0"/>
              </a:spcAft>
              <a:buNone/>
            </a:pPr>
            <a:endParaRPr sz="1999">
              <a:latin typeface="DM Sans"/>
              <a:ea typeface="DM Sans"/>
              <a:cs typeface="DM Sans"/>
              <a:sym typeface="DM Sans"/>
            </a:endParaRPr>
          </a:p>
          <a:p>
            <a:pPr marL="0" marR="0" lvl="0" indent="0" algn="l" rtl="0">
              <a:lnSpc>
                <a:spcPct val="135017"/>
              </a:lnSpc>
              <a:spcBef>
                <a:spcPts val="0"/>
              </a:spcBef>
              <a:spcAft>
                <a:spcPts val="0"/>
              </a:spcAft>
              <a:buNone/>
            </a:pPr>
            <a:r>
              <a:rPr lang="en-US" sz="1999">
                <a:latin typeface="DM Sans"/>
                <a:ea typeface="DM Sans"/>
                <a:cs typeface="DM Sans"/>
                <a:sym typeface="DM Sans"/>
              </a:rPr>
              <a:t>Disadvantages: </a:t>
            </a:r>
            <a:endParaRPr sz="1999">
              <a:latin typeface="DM Sans"/>
              <a:ea typeface="DM Sans"/>
              <a:cs typeface="DM Sans"/>
              <a:sym typeface="DM Sans"/>
            </a:endParaRPr>
          </a:p>
          <a:p>
            <a:pPr marL="457200" marR="0" lvl="0" indent="-355536" algn="l" rtl="0">
              <a:lnSpc>
                <a:spcPct val="135017"/>
              </a:lnSpc>
              <a:spcBef>
                <a:spcPts val="0"/>
              </a:spcBef>
              <a:spcAft>
                <a:spcPts val="0"/>
              </a:spcAft>
              <a:buSzPts val="1999"/>
              <a:buFont typeface="DM Sans"/>
              <a:buChar char="●"/>
            </a:pPr>
            <a:r>
              <a:rPr lang="en-US" sz="1999">
                <a:latin typeface="DM Sans"/>
                <a:ea typeface="DM Sans"/>
                <a:cs typeface="DM Sans"/>
                <a:sym typeface="DM Sans"/>
              </a:rPr>
              <a:t>Course involved a big learning curve, hard to get everyone up-to-speed </a:t>
            </a:r>
            <a:endParaRPr sz="1999">
              <a:latin typeface="DM Sans"/>
              <a:ea typeface="DM Sans"/>
              <a:cs typeface="DM Sans"/>
              <a:sym typeface="DM Sans"/>
            </a:endParaRPr>
          </a:p>
          <a:p>
            <a:pPr marL="457200" marR="0" lvl="0" indent="-355536" algn="l" rtl="0">
              <a:lnSpc>
                <a:spcPct val="135017"/>
              </a:lnSpc>
              <a:spcBef>
                <a:spcPts val="0"/>
              </a:spcBef>
              <a:spcAft>
                <a:spcPts val="0"/>
              </a:spcAft>
              <a:buSzPts val="1999"/>
              <a:buFont typeface="DM Sans"/>
              <a:buChar char="●"/>
            </a:pPr>
            <a:r>
              <a:rPr lang="en-US" sz="1999">
                <a:latin typeface="DM Sans"/>
                <a:ea typeface="DM Sans"/>
                <a:cs typeface="DM Sans"/>
                <a:sym typeface="DM Sans"/>
              </a:rPr>
              <a:t>Limited time meant limited creativity in our design, and a relatively basic app functionality (no interesting features)</a:t>
            </a:r>
            <a:endParaRPr sz="1999">
              <a:latin typeface="DM Sans"/>
              <a:ea typeface="DM Sans"/>
              <a:cs typeface="DM Sans"/>
              <a:sym typeface="DM Sans"/>
            </a:endParaRPr>
          </a:p>
          <a:p>
            <a:pPr marL="0" marR="0" lvl="0" indent="0" algn="l" rtl="0">
              <a:lnSpc>
                <a:spcPct val="135017"/>
              </a:lnSpc>
              <a:spcBef>
                <a:spcPts val="0"/>
              </a:spcBef>
              <a:spcAft>
                <a:spcPts val="0"/>
              </a:spcAft>
              <a:buNone/>
            </a:pPr>
            <a:endParaRPr sz="1999">
              <a:latin typeface="DM Sans"/>
              <a:ea typeface="DM Sans"/>
              <a:cs typeface="DM Sans"/>
              <a:sym typeface="DM Sans"/>
            </a:endParaRPr>
          </a:p>
          <a:p>
            <a:pPr marL="0" marR="0" lvl="0" indent="0" algn="l" rtl="0">
              <a:lnSpc>
                <a:spcPct val="135017"/>
              </a:lnSpc>
              <a:spcBef>
                <a:spcPts val="0"/>
              </a:spcBef>
              <a:spcAft>
                <a:spcPts val="0"/>
              </a:spcAft>
              <a:buNone/>
            </a:pPr>
            <a:r>
              <a:rPr lang="en-US" sz="1999">
                <a:latin typeface="DM Sans"/>
                <a:ea typeface="DM Sans"/>
                <a:cs typeface="DM Sans"/>
                <a:sym typeface="DM Sans"/>
              </a:rPr>
              <a:t>Improvements: </a:t>
            </a:r>
            <a:endParaRPr sz="1999">
              <a:latin typeface="DM Sans"/>
              <a:ea typeface="DM Sans"/>
              <a:cs typeface="DM Sans"/>
              <a:sym typeface="DM Sans"/>
            </a:endParaRPr>
          </a:p>
          <a:p>
            <a:pPr marL="457200" marR="0" lvl="0" indent="-355536" algn="l" rtl="0">
              <a:lnSpc>
                <a:spcPct val="135017"/>
              </a:lnSpc>
              <a:spcBef>
                <a:spcPts val="0"/>
              </a:spcBef>
              <a:spcAft>
                <a:spcPts val="0"/>
              </a:spcAft>
              <a:buSzPts val="1999"/>
              <a:buFont typeface="DM Sans"/>
              <a:buChar char="●"/>
            </a:pPr>
            <a:r>
              <a:rPr lang="en-US" sz="1999">
                <a:latin typeface="DM Sans"/>
                <a:ea typeface="DM Sans"/>
                <a:cs typeface="DM Sans"/>
                <a:sym typeface="DM Sans"/>
              </a:rPr>
              <a:t>Leveraging our knowledge of design patterns to expand app functionality </a:t>
            </a:r>
            <a:endParaRPr sz="1999">
              <a:latin typeface="DM Sans"/>
              <a:ea typeface="DM Sans"/>
              <a:cs typeface="DM Sans"/>
              <a:sym typeface="DM Sans"/>
            </a:endParaRPr>
          </a:p>
          <a:p>
            <a:pPr marL="457200" marR="0" lvl="0" indent="-355536" algn="l" rtl="0">
              <a:lnSpc>
                <a:spcPct val="135017"/>
              </a:lnSpc>
              <a:spcBef>
                <a:spcPts val="0"/>
              </a:spcBef>
              <a:spcAft>
                <a:spcPts val="0"/>
              </a:spcAft>
              <a:buSzPts val="1999"/>
              <a:buFont typeface="DM Sans"/>
              <a:buChar char="●"/>
            </a:pPr>
            <a:r>
              <a:rPr lang="en-US" sz="1999">
                <a:latin typeface="DM Sans"/>
                <a:ea typeface="DM Sans"/>
                <a:cs typeface="DM Sans"/>
                <a:sym typeface="DM Sans"/>
              </a:rPr>
              <a:t>Placing limits on the amount of work each person should do/placing more focus on team capacity </a:t>
            </a:r>
            <a:endParaRPr sz="1999">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5"/>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5">
              <a:alphaModFix/>
            </a:blip>
            <a:stretch>
              <a:fillRect l="-71863" t="-3629" r="-74151" b="-2745"/>
            </a:stretch>
          </a:blipFill>
          <a:ln>
            <a:noFill/>
          </a:ln>
        </p:spPr>
      </p:sp>
      <p:sp>
        <p:nvSpPr>
          <p:cNvPr id="301" name="Google Shape;301;p25"/>
          <p:cNvSpPr/>
          <p:nvPr/>
        </p:nvSpPr>
        <p:spPr>
          <a:xfrm>
            <a:off x="14226827" y="1820230"/>
            <a:ext cx="3032484" cy="6646539"/>
          </a:xfrm>
          <a:custGeom>
            <a:avLst/>
            <a:gdLst/>
            <a:ahLst/>
            <a:cxnLst/>
            <a:rect l="l" t="t" r="r" b="b"/>
            <a:pathLst>
              <a:path w="3032484" h="6646539" extrusionOk="0">
                <a:moveTo>
                  <a:pt x="0" y="0"/>
                </a:moveTo>
                <a:lnTo>
                  <a:pt x="3032483" y="0"/>
                </a:lnTo>
                <a:lnTo>
                  <a:pt x="3032483" y="6646540"/>
                </a:lnTo>
                <a:lnTo>
                  <a:pt x="0" y="6646540"/>
                </a:lnTo>
                <a:lnTo>
                  <a:pt x="0" y="0"/>
                </a:lnTo>
                <a:close/>
              </a:path>
            </a:pathLst>
          </a:custGeom>
          <a:blipFill rotWithShape="1">
            <a:blip r:embed="rId6">
              <a:alphaModFix/>
            </a:blip>
            <a:stretch>
              <a:fillRect/>
            </a:stretch>
          </a:blipFill>
          <a:ln>
            <a:noFill/>
          </a:ln>
        </p:spPr>
      </p:sp>
      <p:sp>
        <p:nvSpPr>
          <p:cNvPr id="302" name="Google Shape;302;p25"/>
          <p:cNvSpPr/>
          <p:nvPr/>
        </p:nvSpPr>
        <p:spPr>
          <a:xfrm rot="10800000">
            <a:off x="15040443" y="-1392447"/>
            <a:ext cx="4017146" cy="3158481"/>
          </a:xfrm>
          <a:custGeom>
            <a:avLst/>
            <a:gdLst/>
            <a:ahLst/>
            <a:cxnLst/>
            <a:rect l="l" t="t" r="r" b="b"/>
            <a:pathLst>
              <a:path w="4017146" h="3158481" extrusionOk="0">
                <a:moveTo>
                  <a:pt x="0" y="0"/>
                </a:moveTo>
                <a:lnTo>
                  <a:pt x="4017147" y="0"/>
                </a:lnTo>
                <a:lnTo>
                  <a:pt x="4017147" y="3158481"/>
                </a:lnTo>
                <a:lnTo>
                  <a:pt x="0" y="3158481"/>
                </a:lnTo>
                <a:lnTo>
                  <a:pt x="0" y="0"/>
                </a:lnTo>
                <a:close/>
              </a:path>
            </a:pathLst>
          </a:custGeom>
          <a:blipFill rotWithShape="1">
            <a:blip r:embed="rId7">
              <a:alphaModFix/>
            </a:blip>
            <a:stretch>
              <a:fillRect/>
            </a:stretch>
          </a:blipFill>
          <a:ln>
            <a:noFill/>
          </a:ln>
        </p:spPr>
      </p:sp>
      <p:sp>
        <p:nvSpPr>
          <p:cNvPr id="303" name="Google Shape;303;p25"/>
          <p:cNvSpPr/>
          <p:nvPr/>
        </p:nvSpPr>
        <p:spPr>
          <a:xfrm>
            <a:off x="4580296" y="-1616873"/>
            <a:ext cx="4224468" cy="2645573"/>
          </a:xfrm>
          <a:custGeom>
            <a:avLst/>
            <a:gdLst/>
            <a:ahLst/>
            <a:cxnLst/>
            <a:rect l="l" t="t" r="r" b="b"/>
            <a:pathLst>
              <a:path w="4224468" h="2645573" extrusionOk="0">
                <a:moveTo>
                  <a:pt x="0" y="0"/>
                </a:moveTo>
                <a:lnTo>
                  <a:pt x="4224469" y="0"/>
                </a:lnTo>
                <a:lnTo>
                  <a:pt x="4224469" y="2645573"/>
                </a:lnTo>
                <a:lnTo>
                  <a:pt x="0" y="2645573"/>
                </a:lnTo>
                <a:lnTo>
                  <a:pt x="0" y="0"/>
                </a:lnTo>
                <a:close/>
              </a:path>
            </a:pathLst>
          </a:custGeom>
          <a:blipFill rotWithShape="1">
            <a:blip r:embed="rId8">
              <a:alphaModFix/>
            </a:blip>
            <a:stretch>
              <a:fillRect/>
            </a:stretch>
          </a:blipFill>
          <a:ln>
            <a:noFill/>
          </a:ln>
        </p:spPr>
      </p:sp>
      <p:sp>
        <p:nvSpPr>
          <p:cNvPr id="304" name="Google Shape;304;p25"/>
          <p:cNvSpPr/>
          <p:nvPr/>
        </p:nvSpPr>
        <p:spPr>
          <a:xfrm>
            <a:off x="8285780" y="9560661"/>
            <a:ext cx="3169280" cy="2226419"/>
          </a:xfrm>
          <a:custGeom>
            <a:avLst/>
            <a:gdLst/>
            <a:ahLst/>
            <a:cxnLst/>
            <a:rect l="l" t="t" r="r" b="b"/>
            <a:pathLst>
              <a:path w="3169280" h="2226419" extrusionOk="0">
                <a:moveTo>
                  <a:pt x="0" y="0"/>
                </a:moveTo>
                <a:lnTo>
                  <a:pt x="3169280" y="0"/>
                </a:lnTo>
                <a:lnTo>
                  <a:pt x="3169280" y="2226419"/>
                </a:lnTo>
                <a:lnTo>
                  <a:pt x="0" y="2226419"/>
                </a:lnTo>
                <a:lnTo>
                  <a:pt x="0" y="0"/>
                </a:lnTo>
                <a:close/>
              </a:path>
            </a:pathLst>
          </a:custGeom>
          <a:blipFill rotWithShape="1">
            <a:blip r:embed="rId9">
              <a:alphaModFix/>
            </a:blip>
            <a:stretch>
              <a:fillRect/>
            </a:stretch>
          </a:blipFill>
          <a:ln>
            <a:noFill/>
          </a:ln>
        </p:spPr>
      </p:sp>
      <p:sp>
        <p:nvSpPr>
          <p:cNvPr id="305" name="Google Shape;305;p25"/>
          <p:cNvSpPr/>
          <p:nvPr/>
        </p:nvSpPr>
        <p:spPr>
          <a:xfrm rot="-5400000">
            <a:off x="12134412" y="9245030"/>
            <a:ext cx="2892762" cy="2919301"/>
          </a:xfrm>
          <a:custGeom>
            <a:avLst/>
            <a:gdLst/>
            <a:ahLst/>
            <a:cxnLst/>
            <a:rect l="l" t="t" r="r" b="b"/>
            <a:pathLst>
              <a:path w="2892762" h="2919301" extrusionOk="0">
                <a:moveTo>
                  <a:pt x="0" y="0"/>
                </a:moveTo>
                <a:lnTo>
                  <a:pt x="2892762" y="0"/>
                </a:lnTo>
                <a:lnTo>
                  <a:pt x="2892762" y="2919301"/>
                </a:lnTo>
                <a:lnTo>
                  <a:pt x="0" y="2919301"/>
                </a:lnTo>
                <a:lnTo>
                  <a:pt x="0" y="0"/>
                </a:lnTo>
                <a:close/>
              </a:path>
            </a:pathLst>
          </a:custGeom>
          <a:blipFill rotWithShape="1">
            <a:blip r:embed="rId10">
              <a:alphaModFix/>
            </a:blip>
            <a:stretch>
              <a:fillRect/>
            </a:stretch>
          </a:blipFill>
          <a:ln>
            <a:noFill/>
          </a:ln>
        </p:spPr>
      </p:sp>
      <p:sp>
        <p:nvSpPr>
          <p:cNvPr id="306" name="Google Shape;306;p25"/>
          <p:cNvSpPr/>
          <p:nvPr/>
        </p:nvSpPr>
        <p:spPr>
          <a:xfrm>
            <a:off x="-1558320" y="9093737"/>
            <a:ext cx="2587020" cy="2386526"/>
          </a:xfrm>
          <a:custGeom>
            <a:avLst/>
            <a:gdLst/>
            <a:ahLst/>
            <a:cxnLst/>
            <a:rect l="l" t="t" r="r" b="b"/>
            <a:pathLst>
              <a:path w="2587020" h="2386526" extrusionOk="0">
                <a:moveTo>
                  <a:pt x="0" y="0"/>
                </a:moveTo>
                <a:lnTo>
                  <a:pt x="2587020" y="0"/>
                </a:lnTo>
                <a:lnTo>
                  <a:pt x="2587020" y="2386526"/>
                </a:lnTo>
                <a:lnTo>
                  <a:pt x="0" y="2386526"/>
                </a:lnTo>
                <a:lnTo>
                  <a:pt x="0" y="0"/>
                </a:lnTo>
                <a:close/>
              </a:path>
            </a:pathLst>
          </a:custGeom>
          <a:blipFill rotWithShape="1">
            <a:blip r:embed="rId11">
              <a:alphaModFix/>
            </a:blip>
            <a:stretch>
              <a:fillRect/>
            </a:stretch>
          </a:blipFill>
          <a:ln>
            <a:noFill/>
          </a:ln>
        </p:spPr>
      </p:sp>
      <p:sp>
        <p:nvSpPr>
          <p:cNvPr id="307" name="Google Shape;307;p25"/>
          <p:cNvSpPr/>
          <p:nvPr/>
        </p:nvSpPr>
        <p:spPr>
          <a:xfrm>
            <a:off x="17259300" y="7433853"/>
            <a:ext cx="1794966" cy="1932669"/>
          </a:xfrm>
          <a:custGeom>
            <a:avLst/>
            <a:gdLst/>
            <a:ahLst/>
            <a:cxnLst/>
            <a:rect l="l" t="t" r="r" b="b"/>
            <a:pathLst>
              <a:path w="1794966" h="1932669" extrusionOk="0">
                <a:moveTo>
                  <a:pt x="0" y="0"/>
                </a:moveTo>
                <a:lnTo>
                  <a:pt x="1794966" y="0"/>
                </a:lnTo>
                <a:lnTo>
                  <a:pt x="1794966" y="1932669"/>
                </a:lnTo>
                <a:lnTo>
                  <a:pt x="0" y="1932669"/>
                </a:lnTo>
                <a:lnTo>
                  <a:pt x="0" y="0"/>
                </a:lnTo>
                <a:close/>
              </a:path>
            </a:pathLst>
          </a:custGeom>
          <a:blipFill rotWithShape="1">
            <a:blip r:embed="rId12">
              <a:alphaModFix/>
            </a:blip>
            <a:stretch>
              <a:fillRect/>
            </a:stretch>
          </a:blipFill>
          <a:ln>
            <a:noFill/>
          </a:ln>
        </p:spPr>
      </p:sp>
      <p:sp>
        <p:nvSpPr>
          <p:cNvPr id="308" name="Google Shape;308;p25"/>
          <p:cNvSpPr/>
          <p:nvPr/>
        </p:nvSpPr>
        <p:spPr>
          <a:xfrm>
            <a:off x="-744232" y="460501"/>
            <a:ext cx="1488463" cy="1602652"/>
          </a:xfrm>
          <a:custGeom>
            <a:avLst/>
            <a:gdLst/>
            <a:ahLst/>
            <a:cxnLst/>
            <a:rect l="l" t="t" r="r" b="b"/>
            <a:pathLst>
              <a:path w="1488463" h="1602652" extrusionOk="0">
                <a:moveTo>
                  <a:pt x="0" y="0"/>
                </a:moveTo>
                <a:lnTo>
                  <a:pt x="1488464" y="0"/>
                </a:lnTo>
                <a:lnTo>
                  <a:pt x="1488464" y="1602652"/>
                </a:lnTo>
                <a:lnTo>
                  <a:pt x="0" y="1602652"/>
                </a:lnTo>
                <a:lnTo>
                  <a:pt x="0" y="0"/>
                </a:lnTo>
                <a:close/>
              </a:path>
            </a:pathLst>
          </a:custGeom>
          <a:blipFill rotWithShape="1">
            <a:blip r:embed="rId12">
              <a:alphaModFix/>
            </a:blip>
            <a:stretch>
              <a:fillRect/>
            </a:stretch>
          </a:blipFill>
          <a:ln>
            <a:noFill/>
          </a:ln>
        </p:spPr>
      </p:sp>
      <p:pic>
        <p:nvPicPr>
          <p:cNvPr id="2" name="Group 01 - Demo 1">
            <a:hlinkClick r:id="" action="ppaction://media"/>
            <a:extLst>
              <a:ext uri="{FF2B5EF4-FFF2-40B4-BE49-F238E27FC236}">
                <a16:creationId xmlns:a16="http://schemas.microsoft.com/office/drawing/2014/main" id="{5C11FFAB-4886-5C12-366B-1F9FA3DCAA5C}"/>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8305584" cy="102869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6"/>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sp>
      <p:sp>
        <p:nvSpPr>
          <p:cNvPr id="315" name="Google Shape;315;p26"/>
          <p:cNvSpPr/>
          <p:nvPr/>
        </p:nvSpPr>
        <p:spPr>
          <a:xfrm>
            <a:off x="-2329398" y="8614893"/>
            <a:ext cx="4899948" cy="3344214"/>
          </a:xfrm>
          <a:custGeom>
            <a:avLst/>
            <a:gdLst/>
            <a:ahLst/>
            <a:cxnLst/>
            <a:rect l="l" t="t" r="r" b="b"/>
            <a:pathLst>
              <a:path w="4899948" h="3344214" extrusionOk="0">
                <a:moveTo>
                  <a:pt x="0" y="0"/>
                </a:moveTo>
                <a:lnTo>
                  <a:pt x="4899947" y="0"/>
                </a:lnTo>
                <a:lnTo>
                  <a:pt x="4899947" y="3344214"/>
                </a:lnTo>
                <a:lnTo>
                  <a:pt x="0" y="3344214"/>
                </a:lnTo>
                <a:lnTo>
                  <a:pt x="0" y="0"/>
                </a:lnTo>
                <a:close/>
              </a:path>
            </a:pathLst>
          </a:custGeom>
          <a:blipFill rotWithShape="1">
            <a:blip r:embed="rId4">
              <a:alphaModFix/>
            </a:blip>
            <a:stretch>
              <a:fillRect/>
            </a:stretch>
          </a:blipFill>
          <a:ln>
            <a:noFill/>
          </a:ln>
        </p:spPr>
      </p:sp>
      <p:sp>
        <p:nvSpPr>
          <p:cNvPr id="316" name="Google Shape;316;p26"/>
          <p:cNvSpPr/>
          <p:nvPr/>
        </p:nvSpPr>
        <p:spPr>
          <a:xfrm>
            <a:off x="6030709" y="9258300"/>
            <a:ext cx="3059829" cy="751049"/>
          </a:xfrm>
          <a:custGeom>
            <a:avLst/>
            <a:gdLst/>
            <a:ahLst/>
            <a:cxnLst/>
            <a:rect l="l" t="t" r="r" b="b"/>
            <a:pathLst>
              <a:path w="3059829" h="751049" extrusionOk="0">
                <a:moveTo>
                  <a:pt x="0" y="0"/>
                </a:moveTo>
                <a:lnTo>
                  <a:pt x="3059829" y="0"/>
                </a:lnTo>
                <a:lnTo>
                  <a:pt x="3059829" y="751049"/>
                </a:lnTo>
                <a:lnTo>
                  <a:pt x="0" y="751049"/>
                </a:lnTo>
                <a:lnTo>
                  <a:pt x="0" y="0"/>
                </a:lnTo>
                <a:close/>
              </a:path>
            </a:pathLst>
          </a:custGeom>
          <a:blipFill rotWithShape="1">
            <a:blip r:embed="rId5">
              <a:alphaModFix/>
            </a:blip>
            <a:stretch>
              <a:fillRect/>
            </a:stretch>
          </a:blipFill>
          <a:ln>
            <a:noFill/>
          </a:ln>
        </p:spPr>
      </p:sp>
      <p:sp>
        <p:nvSpPr>
          <p:cNvPr id="317" name="Google Shape;317;p26"/>
          <p:cNvSpPr/>
          <p:nvPr/>
        </p:nvSpPr>
        <p:spPr>
          <a:xfrm>
            <a:off x="14215205" y="8540136"/>
            <a:ext cx="4602314" cy="3618569"/>
          </a:xfrm>
          <a:custGeom>
            <a:avLst/>
            <a:gdLst/>
            <a:ahLst/>
            <a:cxnLst/>
            <a:rect l="l" t="t" r="r" b="b"/>
            <a:pathLst>
              <a:path w="4602314" h="3618569" extrusionOk="0">
                <a:moveTo>
                  <a:pt x="0" y="0"/>
                </a:moveTo>
                <a:lnTo>
                  <a:pt x="4602314" y="0"/>
                </a:lnTo>
                <a:lnTo>
                  <a:pt x="4602314" y="3618570"/>
                </a:lnTo>
                <a:lnTo>
                  <a:pt x="0" y="3618570"/>
                </a:lnTo>
                <a:lnTo>
                  <a:pt x="0" y="0"/>
                </a:lnTo>
                <a:close/>
              </a:path>
            </a:pathLst>
          </a:custGeom>
          <a:blipFill rotWithShape="1">
            <a:blip r:embed="rId6">
              <a:alphaModFix/>
            </a:blip>
            <a:stretch>
              <a:fillRect/>
            </a:stretch>
          </a:blipFill>
          <a:ln>
            <a:noFill/>
          </a:ln>
        </p:spPr>
      </p:sp>
      <p:sp>
        <p:nvSpPr>
          <p:cNvPr id="318" name="Google Shape;318;p26"/>
          <p:cNvSpPr/>
          <p:nvPr/>
        </p:nvSpPr>
        <p:spPr>
          <a:xfrm>
            <a:off x="-674156" y="-1072630"/>
            <a:ext cx="4899948" cy="3068592"/>
          </a:xfrm>
          <a:custGeom>
            <a:avLst/>
            <a:gdLst/>
            <a:ahLst/>
            <a:cxnLst/>
            <a:rect l="l" t="t" r="r" b="b"/>
            <a:pathLst>
              <a:path w="4899948" h="3068592" extrusionOk="0">
                <a:moveTo>
                  <a:pt x="0" y="0"/>
                </a:moveTo>
                <a:lnTo>
                  <a:pt x="4899948" y="0"/>
                </a:lnTo>
                <a:lnTo>
                  <a:pt x="4899948" y="3068592"/>
                </a:lnTo>
                <a:lnTo>
                  <a:pt x="0" y="3068592"/>
                </a:lnTo>
                <a:lnTo>
                  <a:pt x="0" y="0"/>
                </a:lnTo>
                <a:close/>
              </a:path>
            </a:pathLst>
          </a:custGeom>
          <a:blipFill rotWithShape="1">
            <a:blip r:embed="rId7">
              <a:alphaModFix/>
            </a:blip>
            <a:stretch>
              <a:fillRect/>
            </a:stretch>
          </a:blipFill>
          <a:ln>
            <a:noFill/>
          </a:ln>
        </p:spPr>
      </p:sp>
      <p:sp>
        <p:nvSpPr>
          <p:cNvPr id="319" name="Google Shape;319;p26"/>
          <p:cNvSpPr/>
          <p:nvPr/>
        </p:nvSpPr>
        <p:spPr>
          <a:xfrm>
            <a:off x="12686214" y="-2578193"/>
            <a:ext cx="4292424" cy="3870986"/>
          </a:xfrm>
          <a:custGeom>
            <a:avLst/>
            <a:gdLst/>
            <a:ahLst/>
            <a:cxnLst/>
            <a:rect l="l" t="t" r="r" b="b"/>
            <a:pathLst>
              <a:path w="4292424" h="3870986" extrusionOk="0">
                <a:moveTo>
                  <a:pt x="0" y="0"/>
                </a:moveTo>
                <a:lnTo>
                  <a:pt x="4292424" y="0"/>
                </a:lnTo>
                <a:lnTo>
                  <a:pt x="4292424" y="3870986"/>
                </a:lnTo>
                <a:lnTo>
                  <a:pt x="0" y="3870986"/>
                </a:lnTo>
                <a:lnTo>
                  <a:pt x="0" y="0"/>
                </a:lnTo>
                <a:close/>
              </a:path>
            </a:pathLst>
          </a:custGeom>
          <a:blipFill rotWithShape="1">
            <a:blip r:embed="rId8">
              <a:alphaModFix/>
            </a:blip>
            <a:stretch>
              <a:fillRect/>
            </a:stretch>
          </a:blipFill>
          <a:ln>
            <a:noFill/>
          </a:ln>
        </p:spPr>
      </p:sp>
      <p:sp>
        <p:nvSpPr>
          <p:cNvPr id="320" name="Google Shape;320;p26"/>
          <p:cNvSpPr/>
          <p:nvPr/>
        </p:nvSpPr>
        <p:spPr>
          <a:xfrm>
            <a:off x="10138935" y="9258300"/>
            <a:ext cx="4076270" cy="2863579"/>
          </a:xfrm>
          <a:custGeom>
            <a:avLst/>
            <a:gdLst/>
            <a:ahLst/>
            <a:cxnLst/>
            <a:rect l="l" t="t" r="r" b="b"/>
            <a:pathLst>
              <a:path w="4076270" h="2863579" extrusionOk="0">
                <a:moveTo>
                  <a:pt x="0" y="0"/>
                </a:moveTo>
                <a:lnTo>
                  <a:pt x="4076270" y="0"/>
                </a:lnTo>
                <a:lnTo>
                  <a:pt x="4076270" y="2863579"/>
                </a:lnTo>
                <a:lnTo>
                  <a:pt x="0" y="2863579"/>
                </a:lnTo>
                <a:lnTo>
                  <a:pt x="0" y="0"/>
                </a:lnTo>
                <a:close/>
              </a:path>
            </a:pathLst>
          </a:custGeom>
          <a:blipFill rotWithShape="1">
            <a:blip r:embed="rId9">
              <a:alphaModFix/>
            </a:blip>
            <a:stretch>
              <a:fillRect/>
            </a:stretch>
          </a:blipFill>
          <a:ln>
            <a:noFill/>
          </a:ln>
        </p:spPr>
      </p:sp>
      <p:sp>
        <p:nvSpPr>
          <p:cNvPr id="321" name="Google Shape;321;p26"/>
          <p:cNvSpPr/>
          <p:nvPr/>
        </p:nvSpPr>
        <p:spPr>
          <a:xfrm>
            <a:off x="7409323" y="-2700100"/>
            <a:ext cx="5493058" cy="4114800"/>
          </a:xfrm>
          <a:custGeom>
            <a:avLst/>
            <a:gdLst/>
            <a:ahLst/>
            <a:cxnLst/>
            <a:rect l="l" t="t" r="r" b="b"/>
            <a:pathLst>
              <a:path w="5493058" h="4114800" extrusionOk="0">
                <a:moveTo>
                  <a:pt x="0" y="0"/>
                </a:moveTo>
                <a:lnTo>
                  <a:pt x="5493058" y="0"/>
                </a:lnTo>
                <a:lnTo>
                  <a:pt x="5493058" y="4114800"/>
                </a:lnTo>
                <a:lnTo>
                  <a:pt x="0" y="4114800"/>
                </a:lnTo>
                <a:lnTo>
                  <a:pt x="0" y="0"/>
                </a:lnTo>
                <a:close/>
              </a:path>
            </a:pathLst>
          </a:custGeom>
          <a:blipFill rotWithShape="1">
            <a:blip r:embed="rId10">
              <a:alphaModFix/>
            </a:blip>
            <a:stretch>
              <a:fillRect/>
            </a:stretch>
          </a:blipFill>
          <a:ln>
            <a:noFill/>
          </a:ln>
        </p:spPr>
      </p:sp>
      <p:sp>
        <p:nvSpPr>
          <p:cNvPr id="322" name="Google Shape;322;p26"/>
          <p:cNvSpPr/>
          <p:nvPr/>
        </p:nvSpPr>
        <p:spPr>
          <a:xfrm rot="4747568">
            <a:off x="-2972342" y="3665317"/>
            <a:ext cx="4896097" cy="2735694"/>
          </a:xfrm>
          <a:custGeom>
            <a:avLst/>
            <a:gdLst/>
            <a:ahLst/>
            <a:cxnLst/>
            <a:rect l="l" t="t" r="r" b="b"/>
            <a:pathLst>
              <a:path w="4896097" h="2735694" extrusionOk="0">
                <a:moveTo>
                  <a:pt x="0" y="0"/>
                </a:moveTo>
                <a:lnTo>
                  <a:pt x="4896097" y="0"/>
                </a:lnTo>
                <a:lnTo>
                  <a:pt x="4896097" y="2735694"/>
                </a:lnTo>
                <a:lnTo>
                  <a:pt x="0" y="2735694"/>
                </a:lnTo>
                <a:lnTo>
                  <a:pt x="0" y="0"/>
                </a:lnTo>
                <a:close/>
              </a:path>
            </a:pathLst>
          </a:custGeom>
          <a:blipFill rotWithShape="1">
            <a:blip r:embed="rId11">
              <a:alphaModFix/>
            </a:blip>
            <a:stretch>
              <a:fillRect/>
            </a:stretch>
          </a:blipFill>
          <a:ln>
            <a:noFill/>
          </a:ln>
        </p:spPr>
      </p:sp>
      <p:sp>
        <p:nvSpPr>
          <p:cNvPr id="323" name="Google Shape;323;p26"/>
          <p:cNvSpPr/>
          <p:nvPr/>
        </p:nvSpPr>
        <p:spPr>
          <a:xfrm>
            <a:off x="4831481" y="-1626507"/>
            <a:ext cx="2892762" cy="2919301"/>
          </a:xfrm>
          <a:custGeom>
            <a:avLst/>
            <a:gdLst/>
            <a:ahLst/>
            <a:cxnLst/>
            <a:rect l="l" t="t" r="r" b="b"/>
            <a:pathLst>
              <a:path w="2892762" h="2919301" extrusionOk="0">
                <a:moveTo>
                  <a:pt x="0" y="0"/>
                </a:moveTo>
                <a:lnTo>
                  <a:pt x="2892761" y="0"/>
                </a:lnTo>
                <a:lnTo>
                  <a:pt x="2892761" y="2919300"/>
                </a:lnTo>
                <a:lnTo>
                  <a:pt x="0" y="2919300"/>
                </a:lnTo>
                <a:lnTo>
                  <a:pt x="0" y="0"/>
                </a:lnTo>
                <a:close/>
              </a:path>
            </a:pathLst>
          </a:custGeom>
          <a:blipFill rotWithShape="1">
            <a:blip r:embed="rId12">
              <a:alphaModFix/>
            </a:blip>
            <a:stretch>
              <a:fillRect/>
            </a:stretch>
          </a:blipFill>
          <a:ln>
            <a:noFill/>
          </a:ln>
        </p:spPr>
      </p:sp>
      <p:sp>
        <p:nvSpPr>
          <p:cNvPr id="324" name="Google Shape;324;p26"/>
          <p:cNvSpPr/>
          <p:nvPr/>
        </p:nvSpPr>
        <p:spPr>
          <a:xfrm>
            <a:off x="17259300" y="2262342"/>
            <a:ext cx="3575541" cy="3575541"/>
          </a:xfrm>
          <a:custGeom>
            <a:avLst/>
            <a:gdLst/>
            <a:ahLst/>
            <a:cxnLst/>
            <a:rect l="l" t="t" r="r" b="b"/>
            <a:pathLst>
              <a:path w="3575541" h="3575541" extrusionOk="0">
                <a:moveTo>
                  <a:pt x="0" y="0"/>
                </a:moveTo>
                <a:lnTo>
                  <a:pt x="3575541" y="0"/>
                </a:lnTo>
                <a:lnTo>
                  <a:pt x="3575541" y="3575541"/>
                </a:lnTo>
                <a:lnTo>
                  <a:pt x="0" y="3575541"/>
                </a:lnTo>
                <a:lnTo>
                  <a:pt x="0" y="0"/>
                </a:lnTo>
                <a:close/>
              </a:path>
            </a:pathLst>
          </a:custGeom>
          <a:blipFill rotWithShape="1">
            <a:blip r:embed="rId13">
              <a:alphaModFix/>
            </a:blip>
            <a:stretch>
              <a:fillRect/>
            </a:stretch>
          </a:blipFill>
          <a:ln>
            <a:noFill/>
          </a:ln>
        </p:spPr>
      </p:sp>
      <p:sp>
        <p:nvSpPr>
          <p:cNvPr id="325" name="Google Shape;325;p26"/>
          <p:cNvSpPr/>
          <p:nvPr/>
        </p:nvSpPr>
        <p:spPr>
          <a:xfrm>
            <a:off x="2570549" y="9093737"/>
            <a:ext cx="2587020" cy="2386526"/>
          </a:xfrm>
          <a:custGeom>
            <a:avLst/>
            <a:gdLst/>
            <a:ahLst/>
            <a:cxnLst/>
            <a:rect l="l" t="t" r="r" b="b"/>
            <a:pathLst>
              <a:path w="2587020" h="2386526" extrusionOk="0">
                <a:moveTo>
                  <a:pt x="0" y="0"/>
                </a:moveTo>
                <a:lnTo>
                  <a:pt x="2587020" y="0"/>
                </a:lnTo>
                <a:lnTo>
                  <a:pt x="2587020" y="2386526"/>
                </a:lnTo>
                <a:lnTo>
                  <a:pt x="0" y="2386526"/>
                </a:lnTo>
                <a:lnTo>
                  <a:pt x="0" y="0"/>
                </a:lnTo>
                <a:close/>
              </a:path>
            </a:pathLst>
          </a:custGeom>
          <a:blipFill rotWithShape="1">
            <a:blip r:embed="rId14">
              <a:alphaModFix/>
            </a:blip>
            <a:stretch>
              <a:fillRect/>
            </a:stretch>
          </a:blipFill>
          <a:ln>
            <a:noFill/>
          </a:ln>
        </p:spPr>
      </p:sp>
      <p:sp>
        <p:nvSpPr>
          <p:cNvPr id="326" name="Google Shape;326;p26"/>
          <p:cNvSpPr/>
          <p:nvPr/>
        </p:nvSpPr>
        <p:spPr>
          <a:xfrm rot="-5282649">
            <a:off x="16440369" y="6970869"/>
            <a:ext cx="3382987" cy="1154444"/>
          </a:xfrm>
          <a:custGeom>
            <a:avLst/>
            <a:gdLst/>
            <a:ahLst/>
            <a:cxnLst/>
            <a:rect l="l" t="t" r="r" b="b"/>
            <a:pathLst>
              <a:path w="3382987" h="1154444" extrusionOk="0">
                <a:moveTo>
                  <a:pt x="0" y="0"/>
                </a:moveTo>
                <a:lnTo>
                  <a:pt x="3382987" y="0"/>
                </a:lnTo>
                <a:lnTo>
                  <a:pt x="3382987" y="1154445"/>
                </a:lnTo>
                <a:lnTo>
                  <a:pt x="0" y="1154445"/>
                </a:lnTo>
                <a:lnTo>
                  <a:pt x="0" y="0"/>
                </a:lnTo>
                <a:close/>
              </a:path>
            </a:pathLst>
          </a:custGeom>
          <a:blipFill rotWithShape="1">
            <a:blip r:embed="rId15">
              <a:alphaModFix/>
            </a:blip>
            <a:stretch>
              <a:fillRect/>
            </a:stretch>
          </a:blipFill>
          <a:ln>
            <a:noFill/>
          </a:ln>
        </p:spPr>
      </p:sp>
      <p:sp>
        <p:nvSpPr>
          <p:cNvPr id="327" name="Google Shape;327;p26"/>
          <p:cNvSpPr/>
          <p:nvPr/>
        </p:nvSpPr>
        <p:spPr>
          <a:xfrm>
            <a:off x="16978638" y="-642644"/>
            <a:ext cx="3104522" cy="3342688"/>
          </a:xfrm>
          <a:custGeom>
            <a:avLst/>
            <a:gdLst/>
            <a:ahLst/>
            <a:cxnLst/>
            <a:rect l="l" t="t" r="r" b="b"/>
            <a:pathLst>
              <a:path w="3104522" h="3342688" extrusionOk="0">
                <a:moveTo>
                  <a:pt x="0" y="0"/>
                </a:moveTo>
                <a:lnTo>
                  <a:pt x="3104522" y="0"/>
                </a:lnTo>
                <a:lnTo>
                  <a:pt x="3104522" y="3342688"/>
                </a:lnTo>
                <a:lnTo>
                  <a:pt x="0" y="3342688"/>
                </a:lnTo>
                <a:lnTo>
                  <a:pt x="0" y="0"/>
                </a:lnTo>
                <a:close/>
              </a:path>
            </a:pathLst>
          </a:custGeom>
          <a:blipFill rotWithShape="1">
            <a:blip r:embed="rId16">
              <a:alphaModFix/>
            </a:blip>
            <a:stretch>
              <a:fillRect/>
            </a:stretch>
          </a:blipFill>
          <a:ln>
            <a:noFill/>
          </a:ln>
        </p:spPr>
      </p:sp>
      <p:sp>
        <p:nvSpPr>
          <p:cNvPr id="328" name="Google Shape;328;p26"/>
          <p:cNvSpPr txBox="1"/>
          <p:nvPr/>
        </p:nvSpPr>
        <p:spPr>
          <a:xfrm>
            <a:off x="3688802" y="4055755"/>
            <a:ext cx="10910400" cy="1954800"/>
          </a:xfrm>
          <a:prstGeom prst="rect">
            <a:avLst/>
          </a:prstGeom>
          <a:noFill/>
          <a:ln>
            <a:noFill/>
          </a:ln>
        </p:spPr>
        <p:txBody>
          <a:bodyPr spcFirstLastPara="1" wrap="square" lIns="0" tIns="0" rIns="0" bIns="0" anchor="t" anchorCtr="0">
            <a:spAutoFit/>
          </a:bodyPr>
          <a:lstStyle/>
          <a:p>
            <a:pPr marL="0" marR="0" lvl="0" indent="0" algn="ctr" rtl="0">
              <a:lnSpc>
                <a:spcPct val="86997"/>
              </a:lnSpc>
              <a:spcBef>
                <a:spcPts val="0"/>
              </a:spcBef>
              <a:spcAft>
                <a:spcPts val="0"/>
              </a:spcAft>
              <a:buNone/>
            </a:pPr>
            <a:r>
              <a:rPr lang="en-US" sz="14597" b="1">
                <a:latin typeface="DM Sans"/>
                <a:ea typeface="DM Sans"/>
                <a:cs typeface="DM Sans"/>
                <a:sym typeface="DM Sans"/>
              </a:rPr>
              <a:t>Q &amp; 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4"/>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sp>
      <p:sp>
        <p:nvSpPr>
          <p:cNvPr id="108" name="Google Shape;108;p14"/>
          <p:cNvSpPr/>
          <p:nvPr/>
        </p:nvSpPr>
        <p:spPr>
          <a:xfrm>
            <a:off x="10994934" y="2091045"/>
            <a:ext cx="6264366" cy="6104909"/>
          </a:xfrm>
          <a:custGeom>
            <a:avLst/>
            <a:gdLst/>
            <a:ahLst/>
            <a:cxnLst/>
            <a:rect l="l" t="t" r="r" b="b"/>
            <a:pathLst>
              <a:path w="6264366" h="6104909" extrusionOk="0">
                <a:moveTo>
                  <a:pt x="0" y="0"/>
                </a:moveTo>
                <a:lnTo>
                  <a:pt x="6264366" y="0"/>
                </a:lnTo>
                <a:lnTo>
                  <a:pt x="6264366" y="6104910"/>
                </a:lnTo>
                <a:lnTo>
                  <a:pt x="0" y="6104910"/>
                </a:lnTo>
                <a:lnTo>
                  <a:pt x="0" y="0"/>
                </a:lnTo>
                <a:close/>
              </a:path>
            </a:pathLst>
          </a:custGeom>
          <a:blipFill rotWithShape="1">
            <a:blip r:embed="rId4">
              <a:alphaModFix/>
            </a:blip>
            <a:stretch>
              <a:fillRect/>
            </a:stretch>
          </a:blipFill>
          <a:ln>
            <a:noFill/>
          </a:ln>
        </p:spPr>
      </p:sp>
      <p:sp>
        <p:nvSpPr>
          <p:cNvPr id="109" name="Google Shape;109;p14"/>
          <p:cNvSpPr txBox="1"/>
          <p:nvPr/>
        </p:nvSpPr>
        <p:spPr>
          <a:xfrm>
            <a:off x="1504950" y="2345725"/>
            <a:ext cx="10211400" cy="1343700"/>
          </a:xfrm>
          <a:prstGeom prst="rect">
            <a:avLst/>
          </a:prstGeom>
          <a:noFill/>
          <a:ln>
            <a:noFill/>
          </a:ln>
        </p:spPr>
        <p:txBody>
          <a:bodyPr spcFirstLastPara="1" wrap="square" lIns="0" tIns="0" rIns="0" bIns="0" anchor="t" anchorCtr="0">
            <a:spAutoFit/>
          </a:bodyPr>
          <a:lstStyle/>
          <a:p>
            <a:pPr marL="0" marR="0" lvl="0" indent="0" algn="l" rtl="0">
              <a:lnSpc>
                <a:spcPct val="97000"/>
              </a:lnSpc>
              <a:spcBef>
                <a:spcPts val="0"/>
              </a:spcBef>
              <a:spcAft>
                <a:spcPts val="0"/>
              </a:spcAft>
              <a:buNone/>
            </a:pPr>
            <a:r>
              <a:rPr lang="en-US" sz="9000" b="1">
                <a:latin typeface="DM Sans"/>
                <a:ea typeface="DM Sans"/>
                <a:cs typeface="DM Sans"/>
                <a:sym typeface="DM Sans"/>
              </a:rPr>
              <a:t>Overview</a:t>
            </a:r>
            <a:endParaRPr/>
          </a:p>
        </p:txBody>
      </p:sp>
      <p:sp>
        <p:nvSpPr>
          <p:cNvPr id="110" name="Google Shape;110;p14"/>
          <p:cNvSpPr txBox="1"/>
          <p:nvPr/>
        </p:nvSpPr>
        <p:spPr>
          <a:xfrm>
            <a:off x="1504950" y="4039200"/>
            <a:ext cx="8976300" cy="3631200"/>
          </a:xfrm>
          <a:prstGeom prst="rect">
            <a:avLst/>
          </a:prstGeom>
          <a:noFill/>
          <a:ln>
            <a:noFill/>
          </a:ln>
        </p:spPr>
        <p:txBody>
          <a:bodyPr spcFirstLastPara="1" wrap="square" lIns="0" tIns="0" rIns="0" bIns="0" anchor="t" anchorCtr="0">
            <a:spAutoFit/>
          </a:bodyPr>
          <a:lstStyle/>
          <a:p>
            <a:pPr marL="0" marR="0" lvl="0" indent="0" algn="l" rtl="0">
              <a:lnSpc>
                <a:spcPct val="135017"/>
              </a:lnSpc>
              <a:spcBef>
                <a:spcPts val="0"/>
              </a:spcBef>
              <a:spcAft>
                <a:spcPts val="0"/>
              </a:spcAft>
              <a:buNone/>
            </a:pPr>
            <a:r>
              <a:rPr lang="en-US" sz="1999">
                <a:latin typeface="DM Sans"/>
                <a:ea typeface="DM Sans"/>
                <a:cs typeface="DM Sans"/>
                <a:sym typeface="DM Sans"/>
              </a:rPr>
              <a:t>QuickTweet is a text post-based app modelled after Twitter</a:t>
            </a:r>
            <a:endParaRPr sz="1999">
              <a:latin typeface="DM Sans"/>
              <a:ea typeface="DM Sans"/>
              <a:cs typeface="DM Sans"/>
              <a:sym typeface="DM Sans"/>
            </a:endParaRPr>
          </a:p>
          <a:p>
            <a:pPr marL="0" marR="0" lvl="0" indent="0" algn="l" rtl="0">
              <a:lnSpc>
                <a:spcPct val="135017"/>
              </a:lnSpc>
              <a:spcBef>
                <a:spcPts val="0"/>
              </a:spcBef>
              <a:spcAft>
                <a:spcPts val="0"/>
              </a:spcAft>
              <a:buNone/>
            </a:pPr>
            <a:endParaRPr sz="1999">
              <a:latin typeface="DM Sans"/>
              <a:ea typeface="DM Sans"/>
              <a:cs typeface="DM Sans"/>
              <a:sym typeface="DM Sans"/>
            </a:endParaRPr>
          </a:p>
          <a:p>
            <a:pPr marL="0" marR="0" lvl="0" indent="0" algn="l" rtl="0">
              <a:lnSpc>
                <a:spcPct val="135017"/>
              </a:lnSpc>
              <a:spcBef>
                <a:spcPts val="0"/>
              </a:spcBef>
              <a:spcAft>
                <a:spcPts val="0"/>
              </a:spcAft>
              <a:buNone/>
            </a:pPr>
            <a:r>
              <a:rPr lang="en-US" sz="1999">
                <a:latin typeface="DM Sans"/>
                <a:ea typeface="DM Sans"/>
                <a:cs typeface="DM Sans"/>
                <a:sym typeface="DM Sans"/>
              </a:rPr>
              <a:t>Users are able to</a:t>
            </a:r>
            <a:endParaRPr sz="1999">
              <a:latin typeface="DM Sans"/>
              <a:ea typeface="DM Sans"/>
              <a:cs typeface="DM Sans"/>
              <a:sym typeface="DM Sans"/>
            </a:endParaRPr>
          </a:p>
          <a:p>
            <a:pPr marL="914400" marR="0" lvl="0" indent="-355536" algn="l" rtl="0">
              <a:lnSpc>
                <a:spcPct val="135017"/>
              </a:lnSpc>
              <a:spcBef>
                <a:spcPts val="0"/>
              </a:spcBef>
              <a:spcAft>
                <a:spcPts val="0"/>
              </a:spcAft>
              <a:buSzPts val="1999"/>
              <a:buFont typeface="DM Sans"/>
              <a:buChar char="●"/>
            </a:pPr>
            <a:r>
              <a:rPr lang="en-US" sz="1999">
                <a:latin typeface="DM Sans"/>
                <a:ea typeface="DM Sans"/>
                <a:cs typeface="DM Sans"/>
                <a:sym typeface="DM Sans"/>
              </a:rPr>
              <a:t>Join different groups based on their interests</a:t>
            </a:r>
            <a:endParaRPr sz="1999">
              <a:latin typeface="DM Sans"/>
              <a:ea typeface="DM Sans"/>
              <a:cs typeface="DM Sans"/>
              <a:sym typeface="DM Sans"/>
            </a:endParaRPr>
          </a:p>
          <a:p>
            <a:pPr marL="914400" marR="0" lvl="0" indent="-355536" algn="l" rtl="0">
              <a:lnSpc>
                <a:spcPct val="135017"/>
              </a:lnSpc>
              <a:spcBef>
                <a:spcPts val="0"/>
              </a:spcBef>
              <a:spcAft>
                <a:spcPts val="0"/>
              </a:spcAft>
              <a:buSzPts val="1999"/>
              <a:buFont typeface="DM Sans"/>
              <a:buChar char="●"/>
            </a:pPr>
            <a:r>
              <a:rPr lang="en-US" sz="1999">
                <a:latin typeface="DM Sans"/>
                <a:ea typeface="DM Sans"/>
                <a:cs typeface="DM Sans"/>
                <a:sym typeface="DM Sans"/>
              </a:rPr>
              <a:t>Write text posts on any topics they desire</a:t>
            </a:r>
            <a:endParaRPr sz="1999">
              <a:latin typeface="DM Sans"/>
              <a:ea typeface="DM Sans"/>
              <a:cs typeface="DM Sans"/>
              <a:sym typeface="DM Sans"/>
            </a:endParaRPr>
          </a:p>
          <a:p>
            <a:pPr marL="914400" marR="0" lvl="0" indent="-355536" algn="l" rtl="0">
              <a:lnSpc>
                <a:spcPct val="135017"/>
              </a:lnSpc>
              <a:spcBef>
                <a:spcPts val="0"/>
              </a:spcBef>
              <a:spcAft>
                <a:spcPts val="0"/>
              </a:spcAft>
              <a:buSzPts val="1999"/>
              <a:buFont typeface="DM Sans"/>
              <a:buChar char="●"/>
            </a:pPr>
            <a:r>
              <a:rPr lang="en-US" sz="1999">
                <a:latin typeface="DM Sans"/>
                <a:ea typeface="DM Sans"/>
                <a:cs typeface="DM Sans"/>
                <a:sym typeface="DM Sans"/>
              </a:rPr>
              <a:t>Meet new people and add them as friends</a:t>
            </a:r>
            <a:endParaRPr sz="1999">
              <a:latin typeface="DM Sans"/>
              <a:ea typeface="DM Sans"/>
              <a:cs typeface="DM Sans"/>
              <a:sym typeface="DM Sans"/>
            </a:endParaRPr>
          </a:p>
          <a:p>
            <a:pPr marL="0" marR="0" lvl="0" indent="0" algn="l" rtl="0">
              <a:lnSpc>
                <a:spcPct val="135017"/>
              </a:lnSpc>
              <a:spcBef>
                <a:spcPts val="0"/>
              </a:spcBef>
              <a:spcAft>
                <a:spcPts val="0"/>
              </a:spcAft>
              <a:buNone/>
            </a:pPr>
            <a:endParaRPr sz="1999">
              <a:latin typeface="DM Sans"/>
              <a:ea typeface="DM Sans"/>
              <a:cs typeface="DM Sans"/>
              <a:sym typeface="DM Sans"/>
            </a:endParaRPr>
          </a:p>
          <a:p>
            <a:pPr marL="0" marR="0" lvl="0" indent="0" algn="l" rtl="0">
              <a:lnSpc>
                <a:spcPct val="135017"/>
              </a:lnSpc>
              <a:spcBef>
                <a:spcPts val="0"/>
              </a:spcBef>
              <a:spcAft>
                <a:spcPts val="0"/>
              </a:spcAft>
              <a:buNone/>
            </a:pPr>
            <a:r>
              <a:rPr lang="en-US" sz="1999">
                <a:latin typeface="DM Sans"/>
                <a:ea typeface="DM Sans"/>
                <a:cs typeface="DM Sans"/>
                <a:sym typeface="DM Sans"/>
              </a:rPr>
              <a:t>QuickTweet’s simple design is meant to give users a break from the often exhausting nature of browsing a social media app</a:t>
            </a:r>
            <a:endParaRPr sz="1999">
              <a:latin typeface="DM Sans"/>
              <a:ea typeface="DM Sans"/>
              <a:cs typeface="DM Sans"/>
              <a:sym typeface="DM Sans"/>
            </a:endParaRPr>
          </a:p>
        </p:txBody>
      </p:sp>
      <p:sp>
        <p:nvSpPr>
          <p:cNvPr id="111" name="Google Shape;111;p14"/>
          <p:cNvSpPr/>
          <p:nvPr/>
        </p:nvSpPr>
        <p:spPr>
          <a:xfrm>
            <a:off x="15353489" y="8540136"/>
            <a:ext cx="4602314" cy="3618569"/>
          </a:xfrm>
          <a:custGeom>
            <a:avLst/>
            <a:gdLst/>
            <a:ahLst/>
            <a:cxnLst/>
            <a:rect l="l" t="t" r="r" b="b"/>
            <a:pathLst>
              <a:path w="4602314" h="3618569" extrusionOk="0">
                <a:moveTo>
                  <a:pt x="0" y="0"/>
                </a:moveTo>
                <a:lnTo>
                  <a:pt x="4602314" y="0"/>
                </a:lnTo>
                <a:lnTo>
                  <a:pt x="4602314" y="3618570"/>
                </a:lnTo>
                <a:lnTo>
                  <a:pt x="0" y="3618570"/>
                </a:lnTo>
                <a:lnTo>
                  <a:pt x="0" y="0"/>
                </a:lnTo>
                <a:close/>
              </a:path>
            </a:pathLst>
          </a:custGeom>
          <a:blipFill rotWithShape="1">
            <a:blip r:embed="rId5">
              <a:alphaModFix/>
            </a:blip>
            <a:stretch>
              <a:fillRect/>
            </a:stretch>
          </a:blipFill>
          <a:ln>
            <a:noFill/>
          </a:ln>
        </p:spPr>
      </p:sp>
      <p:sp>
        <p:nvSpPr>
          <p:cNvPr id="112" name="Google Shape;112;p14"/>
          <p:cNvSpPr/>
          <p:nvPr/>
        </p:nvSpPr>
        <p:spPr>
          <a:xfrm>
            <a:off x="-674156" y="-1072630"/>
            <a:ext cx="4899948" cy="3068592"/>
          </a:xfrm>
          <a:custGeom>
            <a:avLst/>
            <a:gdLst/>
            <a:ahLst/>
            <a:cxnLst/>
            <a:rect l="l" t="t" r="r" b="b"/>
            <a:pathLst>
              <a:path w="4899948" h="3068592" extrusionOk="0">
                <a:moveTo>
                  <a:pt x="0" y="0"/>
                </a:moveTo>
                <a:lnTo>
                  <a:pt x="4899948" y="0"/>
                </a:lnTo>
                <a:lnTo>
                  <a:pt x="4899948" y="3068592"/>
                </a:lnTo>
                <a:lnTo>
                  <a:pt x="0" y="3068592"/>
                </a:lnTo>
                <a:lnTo>
                  <a:pt x="0" y="0"/>
                </a:lnTo>
                <a:close/>
              </a:path>
            </a:pathLst>
          </a:custGeom>
          <a:blipFill rotWithShape="1">
            <a:blip r:embed="rId6">
              <a:alphaModFix/>
            </a:blip>
            <a:stretch>
              <a:fillRect/>
            </a:stretch>
          </a:blipFill>
          <a:ln>
            <a:noFill/>
          </a:ln>
        </p:spPr>
      </p:sp>
      <p:sp>
        <p:nvSpPr>
          <p:cNvPr id="113" name="Google Shape;113;p14"/>
          <p:cNvSpPr/>
          <p:nvPr/>
        </p:nvSpPr>
        <p:spPr>
          <a:xfrm>
            <a:off x="9144000" y="9258300"/>
            <a:ext cx="4076270" cy="2863579"/>
          </a:xfrm>
          <a:custGeom>
            <a:avLst/>
            <a:gdLst/>
            <a:ahLst/>
            <a:cxnLst/>
            <a:rect l="l" t="t" r="r" b="b"/>
            <a:pathLst>
              <a:path w="4076270" h="2863579" extrusionOk="0">
                <a:moveTo>
                  <a:pt x="0" y="0"/>
                </a:moveTo>
                <a:lnTo>
                  <a:pt x="4076270" y="0"/>
                </a:lnTo>
                <a:lnTo>
                  <a:pt x="4076270" y="2863579"/>
                </a:lnTo>
                <a:lnTo>
                  <a:pt x="0" y="2863579"/>
                </a:lnTo>
                <a:lnTo>
                  <a:pt x="0" y="0"/>
                </a:lnTo>
                <a:close/>
              </a:path>
            </a:pathLst>
          </a:custGeom>
          <a:blipFill rotWithShape="1">
            <a:blip r:embed="rId7">
              <a:alphaModFix/>
            </a:blip>
            <a:stretch>
              <a:fillRect/>
            </a:stretch>
          </a:blipFill>
          <a:ln>
            <a:noFill/>
          </a:ln>
        </p:spPr>
      </p:sp>
      <p:sp>
        <p:nvSpPr>
          <p:cNvPr id="114" name="Google Shape;114;p14"/>
          <p:cNvSpPr/>
          <p:nvPr/>
        </p:nvSpPr>
        <p:spPr>
          <a:xfrm>
            <a:off x="5003948" y="-1890601"/>
            <a:ext cx="2892762" cy="2919301"/>
          </a:xfrm>
          <a:custGeom>
            <a:avLst/>
            <a:gdLst/>
            <a:ahLst/>
            <a:cxnLst/>
            <a:rect l="l" t="t" r="r" b="b"/>
            <a:pathLst>
              <a:path w="2892762" h="2919301" extrusionOk="0">
                <a:moveTo>
                  <a:pt x="0" y="0"/>
                </a:moveTo>
                <a:lnTo>
                  <a:pt x="2892762" y="0"/>
                </a:lnTo>
                <a:lnTo>
                  <a:pt x="2892762" y="2919301"/>
                </a:lnTo>
                <a:lnTo>
                  <a:pt x="0" y="2919301"/>
                </a:lnTo>
                <a:lnTo>
                  <a:pt x="0" y="0"/>
                </a:lnTo>
                <a:close/>
              </a:path>
            </a:pathLst>
          </a:custGeom>
          <a:blipFill rotWithShape="1">
            <a:blip r:embed="rId8">
              <a:alphaModFix/>
            </a:blip>
            <a:stretch>
              <a:fillRect/>
            </a:stretch>
          </a:blipFill>
          <a:ln>
            <a:noFill/>
          </a:ln>
        </p:spPr>
      </p:sp>
      <p:sp>
        <p:nvSpPr>
          <p:cNvPr id="115" name="Google Shape;115;p14"/>
          <p:cNvSpPr/>
          <p:nvPr/>
        </p:nvSpPr>
        <p:spPr>
          <a:xfrm rot="-5282649">
            <a:off x="16004285" y="265374"/>
            <a:ext cx="4017207" cy="1370872"/>
          </a:xfrm>
          <a:custGeom>
            <a:avLst/>
            <a:gdLst/>
            <a:ahLst/>
            <a:cxnLst/>
            <a:rect l="l" t="t" r="r" b="b"/>
            <a:pathLst>
              <a:path w="4017207" h="1370872" extrusionOk="0">
                <a:moveTo>
                  <a:pt x="0" y="0"/>
                </a:moveTo>
                <a:lnTo>
                  <a:pt x="4017207" y="0"/>
                </a:lnTo>
                <a:lnTo>
                  <a:pt x="4017207" y="1370872"/>
                </a:lnTo>
                <a:lnTo>
                  <a:pt x="0" y="1370872"/>
                </a:lnTo>
                <a:lnTo>
                  <a:pt x="0" y="0"/>
                </a:lnTo>
                <a:close/>
              </a:path>
            </a:pathLst>
          </a:custGeom>
          <a:blipFill rotWithShape="1">
            <a:blip r:embed="rId9">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sp>
      <p:sp>
        <p:nvSpPr>
          <p:cNvPr id="121" name="Google Shape;121;p15"/>
          <p:cNvSpPr txBox="1"/>
          <p:nvPr/>
        </p:nvSpPr>
        <p:spPr>
          <a:xfrm>
            <a:off x="1504950" y="2566521"/>
            <a:ext cx="7025100" cy="1343700"/>
          </a:xfrm>
          <a:prstGeom prst="rect">
            <a:avLst/>
          </a:prstGeom>
          <a:noFill/>
          <a:ln>
            <a:noFill/>
          </a:ln>
        </p:spPr>
        <p:txBody>
          <a:bodyPr spcFirstLastPara="1" wrap="square" lIns="0" tIns="0" rIns="0" bIns="0" anchor="t" anchorCtr="0">
            <a:spAutoFit/>
          </a:bodyPr>
          <a:lstStyle/>
          <a:p>
            <a:pPr marL="0" marR="0" lvl="0" indent="0" algn="l" rtl="0">
              <a:lnSpc>
                <a:spcPct val="97000"/>
              </a:lnSpc>
              <a:spcBef>
                <a:spcPts val="0"/>
              </a:spcBef>
              <a:spcAft>
                <a:spcPts val="0"/>
              </a:spcAft>
              <a:buNone/>
            </a:pPr>
            <a:r>
              <a:rPr lang="en-US" sz="9000" b="1">
                <a:latin typeface="DM Sans"/>
                <a:ea typeface="DM Sans"/>
                <a:cs typeface="DM Sans"/>
                <a:sym typeface="DM Sans"/>
              </a:rPr>
              <a:t>Teamwork</a:t>
            </a:r>
            <a:endParaRPr/>
          </a:p>
        </p:txBody>
      </p:sp>
      <p:sp>
        <p:nvSpPr>
          <p:cNvPr id="122" name="Google Shape;122;p15"/>
          <p:cNvSpPr txBox="1"/>
          <p:nvPr/>
        </p:nvSpPr>
        <p:spPr>
          <a:xfrm>
            <a:off x="1504950" y="4989116"/>
            <a:ext cx="7025100" cy="723000"/>
          </a:xfrm>
          <a:prstGeom prst="rect">
            <a:avLst/>
          </a:prstGeom>
          <a:noFill/>
          <a:ln>
            <a:noFill/>
          </a:ln>
        </p:spPr>
        <p:txBody>
          <a:bodyPr spcFirstLastPara="1" wrap="square" lIns="0" tIns="0" rIns="0" bIns="0" anchor="t" anchorCtr="0">
            <a:spAutoFit/>
          </a:bodyPr>
          <a:lstStyle/>
          <a:p>
            <a:pPr marL="0" marR="0" lvl="0" indent="0" algn="l" rtl="0">
              <a:lnSpc>
                <a:spcPct val="135017"/>
              </a:lnSpc>
              <a:spcBef>
                <a:spcPts val="0"/>
              </a:spcBef>
              <a:spcAft>
                <a:spcPts val="0"/>
              </a:spcAft>
              <a:buNone/>
            </a:pPr>
            <a:r>
              <a:rPr lang="en-US" sz="1999">
                <a:latin typeface="DM Sans"/>
                <a:ea typeface="DM Sans"/>
                <a:cs typeface="DM Sans"/>
                <a:sym typeface="DM Sans"/>
              </a:rPr>
              <a:t>To stay organized, keep things fair, and deliver work on time, our team implemented a few main principles. </a:t>
            </a:r>
            <a:endParaRPr sz="1999">
              <a:latin typeface="DM Sans"/>
              <a:ea typeface="DM Sans"/>
              <a:cs typeface="DM Sans"/>
              <a:sym typeface="DM Sans"/>
            </a:endParaRPr>
          </a:p>
        </p:txBody>
      </p:sp>
      <p:sp>
        <p:nvSpPr>
          <p:cNvPr id="123" name="Google Shape;123;p15"/>
          <p:cNvSpPr/>
          <p:nvPr/>
        </p:nvSpPr>
        <p:spPr>
          <a:xfrm>
            <a:off x="9975500" y="1170255"/>
            <a:ext cx="6997991" cy="1421121"/>
          </a:xfrm>
          <a:custGeom>
            <a:avLst/>
            <a:gdLst/>
            <a:ahLst/>
            <a:cxnLst/>
            <a:rect l="l" t="t" r="r" b="b"/>
            <a:pathLst>
              <a:path w="2342659" h="857492" extrusionOk="0">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txBox="1"/>
          <p:nvPr/>
        </p:nvSpPr>
        <p:spPr>
          <a:xfrm>
            <a:off x="10491675" y="1696163"/>
            <a:ext cx="6246300" cy="369300"/>
          </a:xfrm>
          <a:prstGeom prst="rect">
            <a:avLst/>
          </a:prstGeom>
          <a:noFill/>
          <a:ln>
            <a:noFill/>
          </a:ln>
        </p:spPr>
        <p:txBody>
          <a:bodyPr spcFirstLastPara="1" wrap="square" lIns="0" tIns="0" rIns="0" bIns="0" anchor="t" anchorCtr="0">
            <a:spAutoFit/>
          </a:bodyPr>
          <a:lstStyle/>
          <a:p>
            <a:pPr marL="0" marR="0" lvl="0" indent="0" algn="just" rtl="0">
              <a:lnSpc>
                <a:spcPct val="135000"/>
              </a:lnSpc>
              <a:spcBef>
                <a:spcPts val="0"/>
              </a:spcBef>
              <a:spcAft>
                <a:spcPts val="0"/>
              </a:spcAft>
              <a:buNone/>
            </a:pPr>
            <a:r>
              <a:rPr lang="en-US" sz="2400">
                <a:latin typeface="DM Sans"/>
                <a:ea typeface="DM Sans"/>
                <a:cs typeface="DM Sans"/>
                <a:sym typeface="DM Sans"/>
              </a:rPr>
              <a:t>Daily SCRUM meetings, 5-10 minutes</a:t>
            </a:r>
            <a:endParaRPr sz="2400"/>
          </a:p>
        </p:txBody>
      </p:sp>
      <p:sp>
        <p:nvSpPr>
          <p:cNvPr id="125" name="Google Shape;125;p15"/>
          <p:cNvSpPr/>
          <p:nvPr/>
        </p:nvSpPr>
        <p:spPr>
          <a:xfrm>
            <a:off x="-848571" y="8919661"/>
            <a:ext cx="3870946" cy="950141"/>
          </a:xfrm>
          <a:custGeom>
            <a:avLst/>
            <a:gdLst/>
            <a:ahLst/>
            <a:cxnLst/>
            <a:rect l="l" t="t" r="r" b="b"/>
            <a:pathLst>
              <a:path w="3870946" h="950141" extrusionOk="0">
                <a:moveTo>
                  <a:pt x="0" y="0"/>
                </a:moveTo>
                <a:lnTo>
                  <a:pt x="3870946" y="0"/>
                </a:lnTo>
                <a:lnTo>
                  <a:pt x="3870946" y="950141"/>
                </a:lnTo>
                <a:lnTo>
                  <a:pt x="0" y="950141"/>
                </a:lnTo>
                <a:lnTo>
                  <a:pt x="0" y="0"/>
                </a:lnTo>
                <a:close/>
              </a:path>
            </a:pathLst>
          </a:custGeom>
          <a:blipFill rotWithShape="1">
            <a:blip r:embed="rId4">
              <a:alphaModFix/>
            </a:blip>
            <a:stretch>
              <a:fillRect/>
            </a:stretch>
          </a:blipFill>
          <a:ln>
            <a:noFill/>
          </a:ln>
        </p:spPr>
      </p:sp>
      <p:sp>
        <p:nvSpPr>
          <p:cNvPr id="126" name="Google Shape;126;p15"/>
          <p:cNvSpPr/>
          <p:nvPr/>
        </p:nvSpPr>
        <p:spPr>
          <a:xfrm>
            <a:off x="4472906" y="-2364815"/>
            <a:ext cx="4980952" cy="3731186"/>
          </a:xfrm>
          <a:custGeom>
            <a:avLst/>
            <a:gdLst/>
            <a:ahLst/>
            <a:cxnLst/>
            <a:rect l="l" t="t" r="r" b="b"/>
            <a:pathLst>
              <a:path w="4980952" h="3731186" extrusionOk="0">
                <a:moveTo>
                  <a:pt x="0" y="0"/>
                </a:moveTo>
                <a:lnTo>
                  <a:pt x="4980951" y="0"/>
                </a:lnTo>
                <a:lnTo>
                  <a:pt x="4980951" y="3731186"/>
                </a:lnTo>
                <a:lnTo>
                  <a:pt x="0" y="3731186"/>
                </a:lnTo>
                <a:lnTo>
                  <a:pt x="0" y="0"/>
                </a:lnTo>
                <a:close/>
              </a:path>
            </a:pathLst>
          </a:custGeom>
          <a:blipFill rotWithShape="1">
            <a:blip r:embed="rId5">
              <a:alphaModFix/>
            </a:blip>
            <a:stretch>
              <a:fillRect/>
            </a:stretch>
          </a:blipFill>
          <a:ln>
            <a:noFill/>
          </a:ln>
        </p:spPr>
      </p:sp>
      <p:sp>
        <p:nvSpPr>
          <p:cNvPr id="127" name="Google Shape;127;p15"/>
          <p:cNvSpPr/>
          <p:nvPr/>
        </p:nvSpPr>
        <p:spPr>
          <a:xfrm>
            <a:off x="3431074" y="8919661"/>
            <a:ext cx="2587020" cy="2386526"/>
          </a:xfrm>
          <a:custGeom>
            <a:avLst/>
            <a:gdLst/>
            <a:ahLst/>
            <a:cxnLst/>
            <a:rect l="l" t="t" r="r" b="b"/>
            <a:pathLst>
              <a:path w="2587020" h="2386526" extrusionOk="0">
                <a:moveTo>
                  <a:pt x="0" y="0"/>
                </a:moveTo>
                <a:lnTo>
                  <a:pt x="2587019" y="0"/>
                </a:lnTo>
                <a:lnTo>
                  <a:pt x="2587019" y="2386525"/>
                </a:lnTo>
                <a:lnTo>
                  <a:pt x="0" y="2386525"/>
                </a:lnTo>
                <a:lnTo>
                  <a:pt x="0" y="0"/>
                </a:lnTo>
                <a:close/>
              </a:path>
            </a:pathLst>
          </a:custGeom>
          <a:blipFill rotWithShape="1">
            <a:blip r:embed="rId6">
              <a:alphaModFix/>
            </a:blip>
            <a:stretch>
              <a:fillRect/>
            </a:stretch>
          </a:blipFill>
          <a:ln>
            <a:noFill/>
          </a:ln>
        </p:spPr>
      </p:sp>
      <p:sp>
        <p:nvSpPr>
          <p:cNvPr id="128" name="Google Shape;128;p15"/>
          <p:cNvSpPr/>
          <p:nvPr/>
        </p:nvSpPr>
        <p:spPr>
          <a:xfrm>
            <a:off x="-848571" y="-744412"/>
            <a:ext cx="2597326" cy="2796583"/>
          </a:xfrm>
          <a:custGeom>
            <a:avLst/>
            <a:gdLst/>
            <a:ahLst/>
            <a:cxnLst/>
            <a:rect l="l" t="t" r="r" b="b"/>
            <a:pathLst>
              <a:path w="2597326" h="2796583" extrusionOk="0">
                <a:moveTo>
                  <a:pt x="0" y="0"/>
                </a:moveTo>
                <a:lnTo>
                  <a:pt x="2597327" y="0"/>
                </a:lnTo>
                <a:lnTo>
                  <a:pt x="2597327" y="2796583"/>
                </a:lnTo>
                <a:lnTo>
                  <a:pt x="0" y="2796583"/>
                </a:lnTo>
                <a:lnTo>
                  <a:pt x="0" y="0"/>
                </a:lnTo>
                <a:close/>
              </a:path>
            </a:pathLst>
          </a:custGeom>
          <a:blipFill rotWithShape="1">
            <a:blip r:embed="rId7">
              <a:alphaModFix/>
            </a:blip>
            <a:stretch>
              <a:fillRect/>
            </a:stretch>
          </a:blipFill>
          <a:ln>
            <a:noFill/>
          </a:ln>
        </p:spPr>
      </p:sp>
      <p:sp>
        <p:nvSpPr>
          <p:cNvPr id="129" name="Google Shape;129;p15"/>
          <p:cNvSpPr/>
          <p:nvPr/>
        </p:nvSpPr>
        <p:spPr>
          <a:xfrm>
            <a:off x="9975150" y="3177130"/>
            <a:ext cx="6998694" cy="1421293"/>
          </a:xfrm>
          <a:custGeom>
            <a:avLst/>
            <a:gdLst/>
            <a:ahLst/>
            <a:cxnLst/>
            <a:rect l="l" t="t" r="r" b="b"/>
            <a:pathLst>
              <a:path w="2342659" h="857492" extrusionOk="0">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txBox="1"/>
          <p:nvPr/>
        </p:nvSpPr>
        <p:spPr>
          <a:xfrm>
            <a:off x="10491325" y="3703038"/>
            <a:ext cx="6246300" cy="369300"/>
          </a:xfrm>
          <a:prstGeom prst="rect">
            <a:avLst/>
          </a:prstGeom>
          <a:noFill/>
          <a:ln>
            <a:noFill/>
          </a:ln>
        </p:spPr>
        <p:txBody>
          <a:bodyPr spcFirstLastPara="1" wrap="square" lIns="0" tIns="0" rIns="0" bIns="0" anchor="t" anchorCtr="0">
            <a:spAutoFit/>
          </a:bodyPr>
          <a:lstStyle/>
          <a:p>
            <a:pPr marL="0" marR="0" lvl="0" indent="0" algn="just" rtl="0">
              <a:lnSpc>
                <a:spcPct val="135000"/>
              </a:lnSpc>
              <a:spcBef>
                <a:spcPts val="0"/>
              </a:spcBef>
              <a:spcAft>
                <a:spcPts val="0"/>
              </a:spcAft>
              <a:buNone/>
            </a:pPr>
            <a:r>
              <a:rPr lang="en-US" sz="2400">
                <a:latin typeface="DM Sans"/>
                <a:ea typeface="DM Sans"/>
                <a:cs typeface="DM Sans"/>
                <a:sym typeface="DM Sans"/>
              </a:rPr>
              <a:t>Weekly Sprint Planning and Retrospective</a:t>
            </a:r>
            <a:endParaRPr sz="2400"/>
          </a:p>
        </p:txBody>
      </p:sp>
      <p:sp>
        <p:nvSpPr>
          <p:cNvPr id="131" name="Google Shape;131;p15"/>
          <p:cNvSpPr/>
          <p:nvPr/>
        </p:nvSpPr>
        <p:spPr>
          <a:xfrm>
            <a:off x="9975150" y="5356950"/>
            <a:ext cx="6998694" cy="1699978"/>
          </a:xfrm>
          <a:custGeom>
            <a:avLst/>
            <a:gdLst/>
            <a:ahLst/>
            <a:cxnLst/>
            <a:rect l="l" t="t" r="r" b="b"/>
            <a:pathLst>
              <a:path w="2342659" h="857492" extrusionOk="0">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txBox="1"/>
          <p:nvPr/>
        </p:nvSpPr>
        <p:spPr>
          <a:xfrm>
            <a:off x="10491325" y="5772838"/>
            <a:ext cx="6246300" cy="868200"/>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None/>
            </a:pPr>
            <a:r>
              <a:rPr lang="en-US" sz="2400">
                <a:latin typeface="DM Sans"/>
                <a:ea typeface="DM Sans"/>
                <a:cs typeface="DM Sans"/>
                <a:sym typeface="DM Sans"/>
              </a:rPr>
              <a:t>Weighted tasks, team members take-on tasks appropriate for their skill level</a:t>
            </a:r>
            <a:endParaRPr sz="2400"/>
          </a:p>
        </p:txBody>
      </p:sp>
      <p:sp>
        <p:nvSpPr>
          <p:cNvPr id="133" name="Google Shape;133;p15"/>
          <p:cNvSpPr/>
          <p:nvPr/>
        </p:nvSpPr>
        <p:spPr>
          <a:xfrm>
            <a:off x="9975150" y="7656580"/>
            <a:ext cx="6998694" cy="1421293"/>
          </a:xfrm>
          <a:custGeom>
            <a:avLst/>
            <a:gdLst/>
            <a:ahLst/>
            <a:cxnLst/>
            <a:rect l="l" t="t" r="r" b="b"/>
            <a:pathLst>
              <a:path w="2342659" h="857492" extrusionOk="0">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txBox="1"/>
          <p:nvPr/>
        </p:nvSpPr>
        <p:spPr>
          <a:xfrm>
            <a:off x="10491325" y="8182563"/>
            <a:ext cx="6246300" cy="369300"/>
          </a:xfrm>
          <a:prstGeom prst="rect">
            <a:avLst/>
          </a:prstGeom>
          <a:noFill/>
          <a:ln>
            <a:noFill/>
          </a:ln>
        </p:spPr>
        <p:txBody>
          <a:bodyPr spcFirstLastPara="1" wrap="square" lIns="0" tIns="0" rIns="0" bIns="0" anchor="t" anchorCtr="0">
            <a:spAutoFit/>
          </a:bodyPr>
          <a:lstStyle/>
          <a:p>
            <a:pPr marL="0" marR="0" lvl="0" indent="0" algn="just" rtl="0">
              <a:lnSpc>
                <a:spcPct val="135000"/>
              </a:lnSpc>
              <a:spcBef>
                <a:spcPts val="0"/>
              </a:spcBef>
              <a:spcAft>
                <a:spcPts val="0"/>
              </a:spcAft>
              <a:buNone/>
            </a:pPr>
            <a:r>
              <a:rPr lang="en-US" sz="2400">
                <a:latin typeface="DM Sans"/>
                <a:ea typeface="DM Sans"/>
                <a:cs typeface="DM Sans"/>
                <a:sym typeface="DM Sans"/>
              </a:rPr>
              <a:t>Accommodations for personal schedules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sp>
      <p:sp>
        <p:nvSpPr>
          <p:cNvPr id="140" name="Google Shape;140;p16"/>
          <p:cNvSpPr txBox="1"/>
          <p:nvPr/>
        </p:nvSpPr>
        <p:spPr>
          <a:xfrm>
            <a:off x="531925" y="724875"/>
            <a:ext cx="10687800" cy="1343700"/>
          </a:xfrm>
          <a:prstGeom prst="rect">
            <a:avLst/>
          </a:prstGeom>
          <a:noFill/>
          <a:ln>
            <a:noFill/>
          </a:ln>
        </p:spPr>
        <p:txBody>
          <a:bodyPr spcFirstLastPara="1" wrap="square" lIns="0" tIns="0" rIns="0" bIns="0" anchor="t" anchorCtr="0">
            <a:spAutoFit/>
          </a:bodyPr>
          <a:lstStyle/>
          <a:p>
            <a:pPr marL="0" marR="0" lvl="0" indent="0" algn="l" rtl="0">
              <a:lnSpc>
                <a:spcPct val="97000"/>
              </a:lnSpc>
              <a:spcBef>
                <a:spcPts val="0"/>
              </a:spcBef>
              <a:spcAft>
                <a:spcPts val="0"/>
              </a:spcAft>
              <a:buNone/>
            </a:pPr>
            <a:r>
              <a:rPr lang="en-US" sz="9000" b="1">
                <a:latin typeface="DM Sans"/>
                <a:ea typeface="DM Sans"/>
                <a:cs typeface="DM Sans"/>
                <a:sym typeface="DM Sans"/>
              </a:rPr>
              <a:t>Product backlog</a:t>
            </a:r>
            <a:endParaRPr/>
          </a:p>
        </p:txBody>
      </p:sp>
      <p:pic>
        <p:nvPicPr>
          <p:cNvPr id="141" name="Google Shape;141;p16"/>
          <p:cNvPicPr preferRelativeResize="0"/>
          <p:nvPr/>
        </p:nvPicPr>
        <p:blipFill>
          <a:blip r:embed="rId4">
            <a:alphaModFix/>
          </a:blip>
          <a:stretch>
            <a:fillRect/>
          </a:stretch>
        </p:blipFill>
        <p:spPr>
          <a:xfrm>
            <a:off x="531925" y="2879600"/>
            <a:ext cx="9419848" cy="2732125"/>
          </a:xfrm>
          <a:prstGeom prst="rect">
            <a:avLst/>
          </a:prstGeom>
          <a:noFill/>
          <a:ln>
            <a:noFill/>
          </a:ln>
        </p:spPr>
      </p:pic>
      <p:pic>
        <p:nvPicPr>
          <p:cNvPr id="142" name="Google Shape;142;p16"/>
          <p:cNvPicPr preferRelativeResize="0"/>
          <p:nvPr/>
        </p:nvPicPr>
        <p:blipFill>
          <a:blip r:embed="rId5">
            <a:alphaModFix/>
          </a:blip>
          <a:stretch>
            <a:fillRect/>
          </a:stretch>
        </p:blipFill>
        <p:spPr>
          <a:xfrm>
            <a:off x="10194551" y="0"/>
            <a:ext cx="8093450" cy="10287002"/>
          </a:xfrm>
          <a:prstGeom prst="rect">
            <a:avLst/>
          </a:prstGeom>
          <a:noFill/>
          <a:ln>
            <a:noFill/>
          </a:ln>
        </p:spPr>
      </p:pic>
      <p:sp>
        <p:nvSpPr>
          <p:cNvPr id="143" name="Google Shape;143;p16"/>
          <p:cNvSpPr txBox="1"/>
          <p:nvPr/>
        </p:nvSpPr>
        <p:spPr>
          <a:xfrm>
            <a:off x="821800" y="6422750"/>
            <a:ext cx="8840100" cy="7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u="sng">
                <a:solidFill>
                  <a:schemeClr val="dk1"/>
                </a:solidFill>
                <a:hlinkClick r:id="rId6">
                  <a:extLst>
                    <a:ext uri="{A12FA001-AC4F-418D-AE19-62706E023703}">
                      <ahyp:hlinkClr xmlns:ahyp="http://schemas.microsoft.com/office/drawing/2018/hyperlinkcolor" val="tx"/>
                    </a:ext>
                  </a:extLst>
                </a:hlinkClick>
              </a:rPr>
              <a:t>https://git.cs.dal.ca/courses/2024-summer/csci3130/Group01/-/issues/</a:t>
            </a:r>
            <a:endParaRPr sz="4100" b="1">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59" t="-3629" r="-74149" b="-2749"/>
            </a:stretch>
          </a:blipFill>
          <a:ln>
            <a:noFill/>
          </a:ln>
        </p:spPr>
      </p:sp>
      <p:sp>
        <p:nvSpPr>
          <p:cNvPr id="149" name="Google Shape;149;p17"/>
          <p:cNvSpPr txBox="1"/>
          <p:nvPr/>
        </p:nvSpPr>
        <p:spPr>
          <a:xfrm>
            <a:off x="666000" y="4382075"/>
            <a:ext cx="9735000" cy="1343700"/>
          </a:xfrm>
          <a:prstGeom prst="rect">
            <a:avLst/>
          </a:prstGeom>
          <a:noFill/>
          <a:ln>
            <a:noFill/>
          </a:ln>
        </p:spPr>
        <p:txBody>
          <a:bodyPr spcFirstLastPara="1" wrap="square" lIns="0" tIns="0" rIns="0" bIns="0" anchor="t" anchorCtr="0">
            <a:spAutoFit/>
          </a:bodyPr>
          <a:lstStyle/>
          <a:p>
            <a:pPr marL="0" marR="0" lvl="0" indent="0" algn="l" rtl="0">
              <a:lnSpc>
                <a:spcPct val="97000"/>
              </a:lnSpc>
              <a:spcBef>
                <a:spcPts val="0"/>
              </a:spcBef>
              <a:spcAft>
                <a:spcPts val="0"/>
              </a:spcAft>
              <a:buNone/>
            </a:pPr>
            <a:r>
              <a:rPr lang="en-US" sz="9000" b="1">
                <a:latin typeface="DM Sans"/>
                <a:ea typeface="DM Sans"/>
                <a:cs typeface="DM Sans"/>
                <a:sym typeface="DM Sans"/>
              </a:rPr>
              <a:t>Planning session</a:t>
            </a:r>
            <a:endParaRPr sz="9000"/>
          </a:p>
        </p:txBody>
      </p:sp>
      <p:pic>
        <p:nvPicPr>
          <p:cNvPr id="150" name="Google Shape;150;p17"/>
          <p:cNvPicPr preferRelativeResize="0"/>
          <p:nvPr/>
        </p:nvPicPr>
        <p:blipFill>
          <a:blip r:embed="rId4">
            <a:alphaModFix/>
          </a:blip>
          <a:stretch>
            <a:fillRect/>
          </a:stretch>
        </p:blipFill>
        <p:spPr>
          <a:xfrm>
            <a:off x="10542150" y="0"/>
            <a:ext cx="7715286" cy="102870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59" t="-3629" r="-74149" b="-2749"/>
            </a:stretch>
          </a:blipFill>
          <a:ln>
            <a:noFill/>
          </a:ln>
        </p:spPr>
      </p:sp>
      <p:sp>
        <p:nvSpPr>
          <p:cNvPr id="156" name="Google Shape;156;p18"/>
          <p:cNvSpPr txBox="1"/>
          <p:nvPr/>
        </p:nvSpPr>
        <p:spPr>
          <a:xfrm>
            <a:off x="774900" y="477075"/>
            <a:ext cx="10288500" cy="761400"/>
          </a:xfrm>
          <a:prstGeom prst="rect">
            <a:avLst/>
          </a:prstGeom>
          <a:noFill/>
          <a:ln>
            <a:noFill/>
          </a:ln>
        </p:spPr>
        <p:txBody>
          <a:bodyPr spcFirstLastPara="1" wrap="square" lIns="0" tIns="0" rIns="0" bIns="0" anchor="t" anchorCtr="0">
            <a:spAutoFit/>
          </a:bodyPr>
          <a:lstStyle/>
          <a:p>
            <a:pPr marL="0" marR="0" lvl="0" indent="0" algn="l" rtl="0">
              <a:lnSpc>
                <a:spcPct val="97000"/>
              </a:lnSpc>
              <a:spcBef>
                <a:spcPts val="0"/>
              </a:spcBef>
              <a:spcAft>
                <a:spcPts val="0"/>
              </a:spcAft>
              <a:buNone/>
            </a:pPr>
            <a:r>
              <a:rPr lang="en-US" sz="5100" b="1">
                <a:latin typeface="DM Sans"/>
                <a:ea typeface="DM Sans"/>
                <a:cs typeface="DM Sans"/>
                <a:sym typeface="DM Sans"/>
              </a:rPr>
              <a:t>High Level Design Document</a:t>
            </a:r>
            <a:endParaRPr sz="100"/>
          </a:p>
        </p:txBody>
      </p:sp>
      <p:pic>
        <p:nvPicPr>
          <p:cNvPr id="157" name="Google Shape;157;p18"/>
          <p:cNvPicPr preferRelativeResize="0"/>
          <p:nvPr/>
        </p:nvPicPr>
        <p:blipFill>
          <a:blip r:embed="rId4">
            <a:alphaModFix/>
          </a:blip>
          <a:stretch>
            <a:fillRect/>
          </a:stretch>
        </p:blipFill>
        <p:spPr>
          <a:xfrm>
            <a:off x="1127125" y="2024850"/>
            <a:ext cx="17868201" cy="7676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9"/>
          <p:cNvSpPr/>
          <p:nvPr/>
        </p:nvSpPr>
        <p:spPr>
          <a:xfrm rot="-5400000">
            <a:off x="4000500" y="-4054275"/>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sp>
      <p:grpSp>
        <p:nvGrpSpPr>
          <p:cNvPr id="163" name="Google Shape;163;p19"/>
          <p:cNvGrpSpPr/>
          <p:nvPr/>
        </p:nvGrpSpPr>
        <p:grpSpPr>
          <a:xfrm>
            <a:off x="11672061" y="922252"/>
            <a:ext cx="5587239" cy="2765962"/>
            <a:chOff x="0" y="-38100"/>
            <a:chExt cx="2065940" cy="1022743"/>
          </a:xfrm>
        </p:grpSpPr>
        <p:sp>
          <p:nvSpPr>
            <p:cNvPr id="164" name="Google Shape;164;p19"/>
            <p:cNvSpPr/>
            <p:nvPr/>
          </p:nvSpPr>
          <p:spPr>
            <a:xfrm>
              <a:off x="0" y="0"/>
              <a:ext cx="2065940" cy="984643"/>
            </a:xfrm>
            <a:custGeom>
              <a:avLst/>
              <a:gdLst/>
              <a:ahLst/>
              <a:cxnLst/>
              <a:rect l="l" t="t" r="r" b="b"/>
              <a:pathLst>
                <a:path w="2065940" h="984643" extrusionOk="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txBox="1"/>
            <p:nvPr/>
          </p:nvSpPr>
          <p:spPr>
            <a:xfrm>
              <a:off x="0" y="-38100"/>
              <a:ext cx="2065940" cy="10227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6" name="Google Shape;166;p19"/>
          <p:cNvGrpSpPr/>
          <p:nvPr/>
        </p:nvGrpSpPr>
        <p:grpSpPr>
          <a:xfrm>
            <a:off x="1044511" y="343277"/>
            <a:ext cx="5587335" cy="2766008"/>
            <a:chOff x="0" y="-38100"/>
            <a:chExt cx="2065940" cy="1022743"/>
          </a:xfrm>
        </p:grpSpPr>
        <p:sp>
          <p:nvSpPr>
            <p:cNvPr id="167" name="Google Shape;167;p19"/>
            <p:cNvSpPr/>
            <p:nvPr/>
          </p:nvSpPr>
          <p:spPr>
            <a:xfrm>
              <a:off x="0" y="0"/>
              <a:ext cx="2065940" cy="984643"/>
            </a:xfrm>
            <a:custGeom>
              <a:avLst/>
              <a:gdLst/>
              <a:ahLst/>
              <a:cxnLst/>
              <a:rect l="l" t="t" r="r" b="b"/>
              <a:pathLst>
                <a:path w="2065940" h="984643" extrusionOk="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txBox="1"/>
            <p:nvPr/>
          </p:nvSpPr>
          <p:spPr>
            <a:xfrm>
              <a:off x="0" y="-38100"/>
              <a:ext cx="2065940" cy="10227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 name="Google Shape;169;p19"/>
          <p:cNvGrpSpPr/>
          <p:nvPr/>
        </p:nvGrpSpPr>
        <p:grpSpPr>
          <a:xfrm>
            <a:off x="11679988" y="4214174"/>
            <a:ext cx="5587335" cy="2503375"/>
            <a:chOff x="0" y="-38103"/>
            <a:chExt cx="2065940" cy="1022746"/>
          </a:xfrm>
        </p:grpSpPr>
        <p:sp>
          <p:nvSpPr>
            <p:cNvPr id="170" name="Google Shape;170;p19"/>
            <p:cNvSpPr/>
            <p:nvPr/>
          </p:nvSpPr>
          <p:spPr>
            <a:xfrm>
              <a:off x="0" y="0"/>
              <a:ext cx="2065940" cy="984643"/>
            </a:xfrm>
            <a:custGeom>
              <a:avLst/>
              <a:gdLst/>
              <a:ahLst/>
              <a:cxnLst/>
              <a:rect l="l" t="t" r="r" b="b"/>
              <a:pathLst>
                <a:path w="2065940" h="984643" extrusionOk="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txBox="1"/>
            <p:nvPr/>
          </p:nvSpPr>
          <p:spPr>
            <a:xfrm>
              <a:off x="0" y="-38103"/>
              <a:ext cx="2065800" cy="925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2" name="Google Shape;172;p19"/>
          <p:cNvGrpSpPr/>
          <p:nvPr/>
        </p:nvGrpSpPr>
        <p:grpSpPr>
          <a:xfrm>
            <a:off x="1020675" y="3550825"/>
            <a:ext cx="5587335" cy="2503366"/>
            <a:chOff x="0" y="-38099"/>
            <a:chExt cx="2065940" cy="1022742"/>
          </a:xfrm>
        </p:grpSpPr>
        <p:sp>
          <p:nvSpPr>
            <p:cNvPr id="173" name="Google Shape;173;p19"/>
            <p:cNvSpPr/>
            <p:nvPr/>
          </p:nvSpPr>
          <p:spPr>
            <a:xfrm>
              <a:off x="0" y="0"/>
              <a:ext cx="2065940" cy="984643"/>
            </a:xfrm>
            <a:custGeom>
              <a:avLst/>
              <a:gdLst/>
              <a:ahLst/>
              <a:cxnLst/>
              <a:rect l="l" t="t" r="r" b="b"/>
              <a:pathLst>
                <a:path w="2065940" h="984643" extrusionOk="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txBox="1"/>
            <p:nvPr/>
          </p:nvSpPr>
          <p:spPr>
            <a:xfrm>
              <a:off x="0" y="-38099"/>
              <a:ext cx="2065800" cy="925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5" name="Google Shape;175;p19"/>
          <p:cNvGrpSpPr/>
          <p:nvPr/>
        </p:nvGrpSpPr>
        <p:grpSpPr>
          <a:xfrm>
            <a:off x="1028700" y="6495746"/>
            <a:ext cx="5587239" cy="2765962"/>
            <a:chOff x="0" y="-38100"/>
            <a:chExt cx="2065940" cy="1022743"/>
          </a:xfrm>
        </p:grpSpPr>
        <p:sp>
          <p:nvSpPr>
            <p:cNvPr id="176" name="Google Shape;176;p19"/>
            <p:cNvSpPr/>
            <p:nvPr/>
          </p:nvSpPr>
          <p:spPr>
            <a:xfrm>
              <a:off x="0" y="0"/>
              <a:ext cx="2065940" cy="984643"/>
            </a:xfrm>
            <a:custGeom>
              <a:avLst/>
              <a:gdLst/>
              <a:ahLst/>
              <a:cxnLst/>
              <a:rect l="l" t="t" r="r" b="b"/>
              <a:pathLst>
                <a:path w="2065940" h="984643" extrusionOk="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txBox="1"/>
            <p:nvPr/>
          </p:nvSpPr>
          <p:spPr>
            <a:xfrm>
              <a:off x="0" y="-38100"/>
              <a:ext cx="2065940" cy="10227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8" name="Google Shape;178;p19"/>
          <p:cNvSpPr/>
          <p:nvPr/>
        </p:nvSpPr>
        <p:spPr>
          <a:xfrm rot="-7899439">
            <a:off x="7348387" y="2132627"/>
            <a:ext cx="1013478" cy="455144"/>
          </a:xfrm>
          <a:custGeom>
            <a:avLst/>
            <a:gdLst/>
            <a:ahLst/>
            <a:cxnLst/>
            <a:rect l="l" t="t" r="r" b="b"/>
            <a:pathLst>
              <a:path w="1012981" h="454921" extrusionOk="0">
                <a:moveTo>
                  <a:pt x="0" y="0"/>
                </a:moveTo>
                <a:lnTo>
                  <a:pt x="1012982" y="0"/>
                </a:lnTo>
                <a:lnTo>
                  <a:pt x="1012982" y="454921"/>
                </a:lnTo>
                <a:lnTo>
                  <a:pt x="0" y="454921"/>
                </a:lnTo>
                <a:lnTo>
                  <a:pt x="0" y="0"/>
                </a:lnTo>
                <a:close/>
              </a:path>
            </a:pathLst>
          </a:custGeom>
          <a:blipFill rotWithShape="1">
            <a:blip r:embed="rId4">
              <a:alphaModFix/>
            </a:blip>
            <a:stretch>
              <a:fillRect/>
            </a:stretch>
          </a:blipFill>
          <a:ln>
            <a:noFill/>
          </a:ln>
        </p:spPr>
      </p:sp>
      <p:sp>
        <p:nvSpPr>
          <p:cNvPr id="179" name="Google Shape;179;p19"/>
          <p:cNvSpPr/>
          <p:nvPr/>
        </p:nvSpPr>
        <p:spPr>
          <a:xfrm rot="-2700000">
            <a:off x="10017126" y="2144261"/>
            <a:ext cx="1013544" cy="455174"/>
          </a:xfrm>
          <a:custGeom>
            <a:avLst/>
            <a:gdLst/>
            <a:ahLst/>
            <a:cxnLst/>
            <a:rect l="l" t="t" r="r" b="b"/>
            <a:pathLst>
              <a:path w="1012981" h="454921" extrusionOk="0">
                <a:moveTo>
                  <a:pt x="0" y="0"/>
                </a:moveTo>
                <a:lnTo>
                  <a:pt x="1012982" y="0"/>
                </a:lnTo>
                <a:lnTo>
                  <a:pt x="1012982" y="454921"/>
                </a:lnTo>
                <a:lnTo>
                  <a:pt x="0" y="454921"/>
                </a:lnTo>
                <a:lnTo>
                  <a:pt x="0" y="0"/>
                </a:lnTo>
                <a:close/>
              </a:path>
            </a:pathLst>
          </a:custGeom>
          <a:blipFill rotWithShape="1">
            <a:blip r:embed="rId4">
              <a:alphaModFix/>
            </a:blip>
            <a:stretch>
              <a:fillRect/>
            </a:stretch>
          </a:blipFill>
          <a:ln>
            <a:noFill/>
          </a:ln>
        </p:spPr>
      </p:sp>
      <p:sp>
        <p:nvSpPr>
          <p:cNvPr id="180" name="Google Shape;180;p19"/>
          <p:cNvSpPr/>
          <p:nvPr/>
        </p:nvSpPr>
        <p:spPr>
          <a:xfrm rot="3022674">
            <a:off x="10178091" y="5643557"/>
            <a:ext cx="1012630" cy="454763"/>
          </a:xfrm>
          <a:custGeom>
            <a:avLst/>
            <a:gdLst/>
            <a:ahLst/>
            <a:cxnLst/>
            <a:rect l="l" t="t" r="r" b="b"/>
            <a:pathLst>
              <a:path w="1012981" h="454921" extrusionOk="0">
                <a:moveTo>
                  <a:pt x="0" y="0"/>
                </a:moveTo>
                <a:lnTo>
                  <a:pt x="1012981" y="0"/>
                </a:lnTo>
                <a:lnTo>
                  <a:pt x="1012981" y="454921"/>
                </a:lnTo>
                <a:lnTo>
                  <a:pt x="0" y="454921"/>
                </a:lnTo>
                <a:lnTo>
                  <a:pt x="0" y="0"/>
                </a:lnTo>
                <a:close/>
              </a:path>
            </a:pathLst>
          </a:custGeom>
          <a:blipFill rotWithShape="1">
            <a:blip r:embed="rId4">
              <a:alphaModFix/>
            </a:blip>
            <a:stretch>
              <a:fillRect/>
            </a:stretch>
          </a:blipFill>
          <a:ln>
            <a:noFill/>
          </a:ln>
        </p:spPr>
      </p:sp>
      <p:sp>
        <p:nvSpPr>
          <p:cNvPr id="181" name="Google Shape;181;p19"/>
          <p:cNvSpPr/>
          <p:nvPr/>
        </p:nvSpPr>
        <p:spPr>
          <a:xfrm rot="7868728">
            <a:off x="7439857" y="5837707"/>
            <a:ext cx="1012253" cy="454594"/>
          </a:xfrm>
          <a:custGeom>
            <a:avLst/>
            <a:gdLst/>
            <a:ahLst/>
            <a:cxnLst/>
            <a:rect l="l" t="t" r="r" b="b"/>
            <a:pathLst>
              <a:path w="1012981" h="454921" extrusionOk="0">
                <a:moveTo>
                  <a:pt x="0" y="0"/>
                </a:moveTo>
                <a:lnTo>
                  <a:pt x="1012982" y="0"/>
                </a:lnTo>
                <a:lnTo>
                  <a:pt x="1012982" y="454921"/>
                </a:lnTo>
                <a:lnTo>
                  <a:pt x="0" y="454921"/>
                </a:lnTo>
                <a:lnTo>
                  <a:pt x="0" y="0"/>
                </a:lnTo>
                <a:close/>
              </a:path>
            </a:pathLst>
          </a:custGeom>
          <a:blipFill rotWithShape="1">
            <a:blip r:embed="rId4">
              <a:alphaModFix/>
            </a:blip>
            <a:stretch>
              <a:fillRect/>
            </a:stretch>
          </a:blipFill>
          <a:ln>
            <a:noFill/>
          </a:ln>
        </p:spPr>
      </p:sp>
      <p:sp>
        <p:nvSpPr>
          <p:cNvPr id="182" name="Google Shape;182;p19"/>
          <p:cNvSpPr txBox="1"/>
          <p:nvPr/>
        </p:nvSpPr>
        <p:spPr>
          <a:xfrm>
            <a:off x="12059388" y="4691446"/>
            <a:ext cx="4297500" cy="1714500"/>
          </a:xfrm>
          <a:prstGeom prst="rect">
            <a:avLst/>
          </a:prstGeom>
          <a:noFill/>
          <a:ln>
            <a:noFill/>
          </a:ln>
        </p:spPr>
        <p:txBody>
          <a:bodyPr spcFirstLastPara="1" wrap="square" lIns="0" tIns="0" rIns="0" bIns="0" anchor="t" anchorCtr="0">
            <a:spAutoFit/>
          </a:bodyPr>
          <a:lstStyle/>
          <a:p>
            <a:pPr marL="0" marR="0" lvl="0" indent="0" algn="l" rtl="0">
              <a:lnSpc>
                <a:spcPct val="149037"/>
              </a:lnSpc>
              <a:spcBef>
                <a:spcPts val="0"/>
              </a:spcBef>
              <a:spcAft>
                <a:spcPts val="0"/>
              </a:spcAft>
              <a:buNone/>
            </a:pPr>
            <a:r>
              <a:rPr lang="en-US" sz="1600" b="1">
                <a:solidFill>
                  <a:schemeClr val="dk1"/>
                </a:solidFill>
              </a:rPr>
              <a:t>AppUser user = new AppUser("root"`"root@dal.ca"`"$2a$12$MZNPCAEkG3QJm76hFtH/p.hdnh0yZGhL6KB4doztx8FzmST7NMbf2"`"ADMIN"`"What is the name of your first pet?"`"Leo");</a:t>
            </a:r>
            <a:endParaRPr sz="2000" b="1"/>
          </a:p>
        </p:txBody>
      </p:sp>
      <p:sp>
        <p:nvSpPr>
          <p:cNvPr id="183" name="Google Shape;183;p19"/>
          <p:cNvSpPr txBox="1"/>
          <p:nvPr/>
        </p:nvSpPr>
        <p:spPr>
          <a:xfrm>
            <a:off x="1506300" y="4047213"/>
            <a:ext cx="4722300" cy="1607400"/>
          </a:xfrm>
          <a:prstGeom prst="rect">
            <a:avLst/>
          </a:prstGeom>
          <a:noFill/>
          <a:ln>
            <a:noFill/>
          </a:ln>
        </p:spPr>
        <p:txBody>
          <a:bodyPr spcFirstLastPara="1" wrap="square" lIns="0" tIns="0" rIns="0" bIns="0" anchor="t" anchorCtr="0">
            <a:spAutoFit/>
          </a:bodyPr>
          <a:lstStyle/>
          <a:p>
            <a:pPr marL="0" marR="0" lvl="0" indent="0" algn="l" rtl="0">
              <a:lnSpc>
                <a:spcPct val="149037"/>
              </a:lnSpc>
              <a:spcBef>
                <a:spcPts val="0"/>
              </a:spcBef>
              <a:spcAft>
                <a:spcPts val="0"/>
              </a:spcAft>
              <a:buNone/>
            </a:pPr>
            <a:r>
              <a:rPr lang="en-US" sz="1500" b="1">
                <a:solidFill>
                  <a:schemeClr val="dk1"/>
                </a:solidFill>
              </a:rPr>
              <a:t>user.getEmail().isEmpty() || user.getPassword().isEmpty() || user.getUsername().isEmpty()|| user.getSecurityQuestion().isEmpty()|| user.getSecurityQuestionAnswer().isEmpty()</a:t>
            </a:r>
            <a:endParaRPr sz="1500" b="1"/>
          </a:p>
        </p:txBody>
      </p:sp>
      <p:sp>
        <p:nvSpPr>
          <p:cNvPr id="184" name="Google Shape;184;p19"/>
          <p:cNvSpPr txBox="1"/>
          <p:nvPr/>
        </p:nvSpPr>
        <p:spPr>
          <a:xfrm>
            <a:off x="7484949" y="3183375"/>
            <a:ext cx="3697500" cy="1970700"/>
          </a:xfrm>
          <a:prstGeom prst="rect">
            <a:avLst/>
          </a:prstGeom>
          <a:noFill/>
          <a:ln>
            <a:noFill/>
          </a:ln>
        </p:spPr>
        <p:txBody>
          <a:bodyPr spcFirstLastPara="1" wrap="square" lIns="0" tIns="0" rIns="0" bIns="0" anchor="t" anchorCtr="0">
            <a:spAutoFit/>
          </a:bodyPr>
          <a:lstStyle/>
          <a:p>
            <a:pPr marL="0" marR="0" lvl="1" indent="0" algn="ctr" rtl="0">
              <a:lnSpc>
                <a:spcPct val="97000"/>
              </a:lnSpc>
              <a:spcBef>
                <a:spcPts val="0"/>
              </a:spcBef>
              <a:spcAft>
                <a:spcPts val="0"/>
              </a:spcAft>
              <a:buNone/>
            </a:pPr>
            <a:r>
              <a:rPr lang="en-US" sz="6600" b="1">
                <a:latin typeface="DM Sans"/>
                <a:ea typeface="DM Sans"/>
                <a:cs typeface="DM Sans"/>
                <a:sym typeface="DM Sans"/>
              </a:rPr>
              <a:t>Code smells</a:t>
            </a:r>
            <a:endParaRPr sz="100"/>
          </a:p>
        </p:txBody>
      </p:sp>
      <p:sp>
        <p:nvSpPr>
          <p:cNvPr id="185" name="Google Shape;185;p19"/>
          <p:cNvSpPr txBox="1"/>
          <p:nvPr/>
        </p:nvSpPr>
        <p:spPr>
          <a:xfrm>
            <a:off x="10925782" y="4101351"/>
            <a:ext cx="4297500" cy="298500"/>
          </a:xfrm>
          <a:prstGeom prst="rect">
            <a:avLst/>
          </a:prstGeom>
          <a:noFill/>
          <a:ln>
            <a:noFill/>
          </a:ln>
        </p:spPr>
        <p:txBody>
          <a:bodyPr spcFirstLastPara="1" wrap="square" lIns="0" tIns="0" rIns="0" bIns="0" anchor="t" anchorCtr="0">
            <a:spAutoFit/>
          </a:bodyPr>
          <a:lstStyle/>
          <a:p>
            <a:pPr marL="0" marR="0" lvl="1" indent="0" algn="ctr" rtl="0">
              <a:lnSpc>
                <a:spcPct val="97000"/>
              </a:lnSpc>
              <a:spcBef>
                <a:spcPts val="0"/>
              </a:spcBef>
              <a:spcAft>
                <a:spcPts val="0"/>
              </a:spcAft>
              <a:buNone/>
            </a:pPr>
            <a:r>
              <a:rPr lang="en-US" sz="2000" b="1">
                <a:highlight>
                  <a:schemeClr val="lt1"/>
                </a:highlight>
                <a:latin typeface="DM Sans"/>
                <a:ea typeface="DM Sans"/>
                <a:cs typeface="DM Sans"/>
                <a:sym typeface="DM Sans"/>
              </a:rPr>
              <a:t>Long statement</a:t>
            </a:r>
            <a:endParaRPr sz="2000">
              <a:highlight>
                <a:schemeClr val="lt1"/>
              </a:highlight>
            </a:endParaRPr>
          </a:p>
        </p:txBody>
      </p:sp>
      <p:sp>
        <p:nvSpPr>
          <p:cNvPr id="186" name="Google Shape;186;p19"/>
          <p:cNvSpPr txBox="1"/>
          <p:nvPr/>
        </p:nvSpPr>
        <p:spPr>
          <a:xfrm>
            <a:off x="1408094" y="3428989"/>
            <a:ext cx="4297500" cy="298500"/>
          </a:xfrm>
          <a:prstGeom prst="rect">
            <a:avLst/>
          </a:prstGeom>
          <a:noFill/>
          <a:ln>
            <a:noFill/>
          </a:ln>
        </p:spPr>
        <p:txBody>
          <a:bodyPr spcFirstLastPara="1" wrap="square" lIns="0" tIns="0" rIns="0" bIns="0" anchor="t" anchorCtr="0">
            <a:spAutoFit/>
          </a:bodyPr>
          <a:lstStyle/>
          <a:p>
            <a:pPr marL="0" marR="0" lvl="1" indent="0" algn="l" rtl="0">
              <a:lnSpc>
                <a:spcPct val="97000"/>
              </a:lnSpc>
              <a:spcBef>
                <a:spcPts val="0"/>
              </a:spcBef>
              <a:spcAft>
                <a:spcPts val="0"/>
              </a:spcAft>
              <a:buNone/>
            </a:pPr>
            <a:r>
              <a:rPr lang="en-US" sz="2000" b="1">
                <a:highlight>
                  <a:schemeClr val="lt1"/>
                </a:highlight>
                <a:latin typeface="DM Sans"/>
                <a:ea typeface="DM Sans"/>
                <a:cs typeface="DM Sans"/>
                <a:sym typeface="DM Sans"/>
              </a:rPr>
              <a:t>Complex conditional</a:t>
            </a:r>
            <a:endParaRPr sz="2000">
              <a:highlight>
                <a:schemeClr val="lt1"/>
              </a:highlight>
            </a:endParaRPr>
          </a:p>
        </p:txBody>
      </p:sp>
      <p:pic>
        <p:nvPicPr>
          <p:cNvPr id="187" name="Google Shape;187;p19"/>
          <p:cNvPicPr preferRelativeResize="0"/>
          <p:nvPr/>
        </p:nvPicPr>
        <p:blipFill>
          <a:blip r:embed="rId5">
            <a:alphaModFix/>
          </a:blip>
          <a:stretch>
            <a:fillRect/>
          </a:stretch>
        </p:blipFill>
        <p:spPr>
          <a:xfrm>
            <a:off x="800675" y="7077625"/>
            <a:ext cx="6075012" cy="1855050"/>
          </a:xfrm>
          <a:prstGeom prst="rect">
            <a:avLst/>
          </a:prstGeom>
          <a:noFill/>
          <a:ln>
            <a:noFill/>
          </a:ln>
        </p:spPr>
      </p:pic>
      <p:sp>
        <p:nvSpPr>
          <p:cNvPr id="188" name="Google Shape;188;p19"/>
          <p:cNvSpPr txBox="1"/>
          <p:nvPr/>
        </p:nvSpPr>
        <p:spPr>
          <a:xfrm>
            <a:off x="1408094" y="6495751"/>
            <a:ext cx="4297500" cy="298500"/>
          </a:xfrm>
          <a:prstGeom prst="rect">
            <a:avLst/>
          </a:prstGeom>
          <a:noFill/>
          <a:ln>
            <a:noFill/>
          </a:ln>
        </p:spPr>
        <p:txBody>
          <a:bodyPr spcFirstLastPara="1" wrap="square" lIns="0" tIns="0" rIns="0" bIns="0" anchor="t" anchorCtr="0">
            <a:spAutoFit/>
          </a:bodyPr>
          <a:lstStyle/>
          <a:p>
            <a:pPr marL="0" marR="0" lvl="1" indent="0" algn="l" rtl="0">
              <a:lnSpc>
                <a:spcPct val="97000"/>
              </a:lnSpc>
              <a:spcBef>
                <a:spcPts val="0"/>
              </a:spcBef>
              <a:spcAft>
                <a:spcPts val="0"/>
              </a:spcAft>
              <a:buNone/>
            </a:pPr>
            <a:r>
              <a:rPr lang="en-US" sz="2000" b="1">
                <a:highlight>
                  <a:schemeClr val="lt1"/>
                </a:highlight>
                <a:latin typeface="DM Sans"/>
                <a:ea typeface="DM Sans"/>
                <a:cs typeface="DM Sans"/>
                <a:sym typeface="DM Sans"/>
              </a:rPr>
              <a:t>Long parameter list</a:t>
            </a:r>
            <a:endParaRPr sz="2000">
              <a:highlight>
                <a:schemeClr val="lt1"/>
              </a:highlight>
            </a:endParaRPr>
          </a:p>
        </p:txBody>
      </p:sp>
      <p:pic>
        <p:nvPicPr>
          <p:cNvPr id="189" name="Google Shape;189;p19"/>
          <p:cNvPicPr preferRelativeResize="0"/>
          <p:nvPr/>
        </p:nvPicPr>
        <p:blipFill rotWithShape="1">
          <a:blip r:embed="rId6">
            <a:alphaModFix/>
          </a:blip>
          <a:srcRect t="47426" r="58423" b="3453"/>
          <a:stretch/>
        </p:blipFill>
        <p:spPr>
          <a:xfrm>
            <a:off x="12104575" y="1793626"/>
            <a:ext cx="4722302" cy="1229675"/>
          </a:xfrm>
          <a:prstGeom prst="rect">
            <a:avLst/>
          </a:prstGeom>
          <a:noFill/>
          <a:ln>
            <a:noFill/>
          </a:ln>
        </p:spPr>
      </p:pic>
      <p:sp>
        <p:nvSpPr>
          <p:cNvPr id="190" name="Google Shape;190;p19"/>
          <p:cNvSpPr txBox="1"/>
          <p:nvPr/>
        </p:nvSpPr>
        <p:spPr>
          <a:xfrm>
            <a:off x="12175457" y="812814"/>
            <a:ext cx="4297500" cy="298500"/>
          </a:xfrm>
          <a:prstGeom prst="rect">
            <a:avLst/>
          </a:prstGeom>
          <a:noFill/>
          <a:ln>
            <a:noFill/>
          </a:ln>
        </p:spPr>
        <p:txBody>
          <a:bodyPr spcFirstLastPara="1" wrap="square" lIns="0" tIns="0" rIns="0" bIns="0" anchor="t" anchorCtr="0">
            <a:spAutoFit/>
          </a:bodyPr>
          <a:lstStyle/>
          <a:p>
            <a:pPr marL="0" marR="0" lvl="1" indent="0" algn="l" rtl="0">
              <a:lnSpc>
                <a:spcPct val="97000"/>
              </a:lnSpc>
              <a:spcBef>
                <a:spcPts val="0"/>
              </a:spcBef>
              <a:spcAft>
                <a:spcPts val="0"/>
              </a:spcAft>
              <a:buNone/>
            </a:pPr>
            <a:r>
              <a:rPr lang="en-US" sz="2000" b="1">
                <a:highlight>
                  <a:schemeClr val="lt1"/>
                </a:highlight>
                <a:latin typeface="DM Sans"/>
                <a:ea typeface="DM Sans"/>
                <a:cs typeface="DM Sans"/>
                <a:sym typeface="DM Sans"/>
              </a:rPr>
              <a:t>Unnecessary abstraction</a:t>
            </a:r>
            <a:endParaRPr sz="2000">
              <a:highlight>
                <a:schemeClr val="lt1"/>
              </a:highlight>
            </a:endParaRPr>
          </a:p>
        </p:txBody>
      </p:sp>
      <p:pic>
        <p:nvPicPr>
          <p:cNvPr id="191" name="Google Shape;191;p19"/>
          <p:cNvPicPr preferRelativeResize="0"/>
          <p:nvPr/>
        </p:nvPicPr>
        <p:blipFill>
          <a:blip r:embed="rId7">
            <a:alphaModFix/>
          </a:blip>
          <a:stretch>
            <a:fillRect/>
          </a:stretch>
        </p:blipFill>
        <p:spPr>
          <a:xfrm>
            <a:off x="872700" y="1253900"/>
            <a:ext cx="6075001" cy="944759"/>
          </a:xfrm>
          <a:prstGeom prst="rect">
            <a:avLst/>
          </a:prstGeom>
          <a:noFill/>
          <a:ln>
            <a:noFill/>
          </a:ln>
        </p:spPr>
      </p:pic>
      <p:sp>
        <p:nvSpPr>
          <p:cNvPr id="192" name="Google Shape;192;p19"/>
          <p:cNvSpPr txBox="1"/>
          <p:nvPr/>
        </p:nvSpPr>
        <p:spPr>
          <a:xfrm>
            <a:off x="1316869" y="290251"/>
            <a:ext cx="4297500" cy="298500"/>
          </a:xfrm>
          <a:prstGeom prst="rect">
            <a:avLst/>
          </a:prstGeom>
          <a:noFill/>
          <a:ln>
            <a:noFill/>
          </a:ln>
        </p:spPr>
        <p:txBody>
          <a:bodyPr spcFirstLastPara="1" wrap="square" lIns="0" tIns="0" rIns="0" bIns="0" anchor="t" anchorCtr="0">
            <a:spAutoFit/>
          </a:bodyPr>
          <a:lstStyle/>
          <a:p>
            <a:pPr marL="0" marR="0" lvl="1" indent="0" algn="l" rtl="0">
              <a:lnSpc>
                <a:spcPct val="97000"/>
              </a:lnSpc>
              <a:spcBef>
                <a:spcPts val="0"/>
              </a:spcBef>
              <a:spcAft>
                <a:spcPts val="0"/>
              </a:spcAft>
              <a:buNone/>
            </a:pPr>
            <a:r>
              <a:rPr lang="en-US" sz="2000" b="1">
                <a:highlight>
                  <a:schemeClr val="lt1"/>
                </a:highlight>
                <a:latin typeface="DM Sans"/>
                <a:ea typeface="DM Sans"/>
                <a:cs typeface="DM Sans"/>
                <a:sym typeface="DM Sans"/>
              </a:rPr>
              <a:t>Assertion roulette</a:t>
            </a:r>
            <a:endParaRPr sz="2000">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sp>
      <p:sp>
        <p:nvSpPr>
          <p:cNvPr id="198" name="Google Shape;198;p20"/>
          <p:cNvSpPr/>
          <p:nvPr/>
        </p:nvSpPr>
        <p:spPr>
          <a:xfrm>
            <a:off x="-2808365" y="8893298"/>
            <a:ext cx="4051334" cy="2765036"/>
          </a:xfrm>
          <a:custGeom>
            <a:avLst/>
            <a:gdLst/>
            <a:ahLst/>
            <a:cxnLst/>
            <a:rect l="l" t="t" r="r" b="b"/>
            <a:pathLst>
              <a:path w="4051334" h="2765036" extrusionOk="0">
                <a:moveTo>
                  <a:pt x="0" y="0"/>
                </a:moveTo>
                <a:lnTo>
                  <a:pt x="4051334" y="0"/>
                </a:lnTo>
                <a:lnTo>
                  <a:pt x="4051334" y="2765036"/>
                </a:lnTo>
                <a:lnTo>
                  <a:pt x="0" y="2765036"/>
                </a:lnTo>
                <a:lnTo>
                  <a:pt x="0" y="0"/>
                </a:lnTo>
                <a:close/>
              </a:path>
            </a:pathLst>
          </a:custGeom>
          <a:blipFill rotWithShape="1">
            <a:blip r:embed="rId4">
              <a:alphaModFix/>
            </a:blip>
            <a:stretch>
              <a:fillRect/>
            </a:stretch>
          </a:blipFill>
          <a:ln>
            <a:noFill/>
          </a:ln>
        </p:spPr>
      </p:sp>
      <p:sp>
        <p:nvSpPr>
          <p:cNvPr id="199" name="Google Shape;199;p20"/>
          <p:cNvSpPr/>
          <p:nvPr/>
        </p:nvSpPr>
        <p:spPr>
          <a:xfrm>
            <a:off x="15262955" y="8864586"/>
            <a:ext cx="4602314" cy="3618569"/>
          </a:xfrm>
          <a:custGeom>
            <a:avLst/>
            <a:gdLst/>
            <a:ahLst/>
            <a:cxnLst/>
            <a:rect l="l" t="t" r="r" b="b"/>
            <a:pathLst>
              <a:path w="4602314" h="3618569" extrusionOk="0">
                <a:moveTo>
                  <a:pt x="0" y="0"/>
                </a:moveTo>
                <a:lnTo>
                  <a:pt x="4602314" y="0"/>
                </a:lnTo>
                <a:lnTo>
                  <a:pt x="4602314" y="3618569"/>
                </a:lnTo>
                <a:lnTo>
                  <a:pt x="0" y="3618569"/>
                </a:lnTo>
                <a:lnTo>
                  <a:pt x="0" y="0"/>
                </a:lnTo>
                <a:close/>
              </a:path>
            </a:pathLst>
          </a:custGeom>
          <a:blipFill rotWithShape="1">
            <a:blip r:embed="rId5">
              <a:alphaModFix/>
            </a:blip>
            <a:stretch>
              <a:fillRect/>
            </a:stretch>
          </a:blipFill>
          <a:ln>
            <a:noFill/>
          </a:ln>
        </p:spPr>
      </p:sp>
      <p:cxnSp>
        <p:nvCxnSpPr>
          <p:cNvPr id="200" name="Google Shape;200;p20"/>
          <p:cNvCxnSpPr/>
          <p:nvPr/>
        </p:nvCxnSpPr>
        <p:spPr>
          <a:xfrm>
            <a:off x="97543" y="4219580"/>
            <a:ext cx="20061600" cy="0"/>
          </a:xfrm>
          <a:prstGeom prst="straightConnector1">
            <a:avLst/>
          </a:prstGeom>
          <a:noFill/>
          <a:ln w="28575" cap="flat" cmpd="sng">
            <a:solidFill>
              <a:srgbClr val="000000"/>
            </a:solidFill>
            <a:prstDash val="solid"/>
            <a:round/>
            <a:headEnd type="none" w="sm" len="sm"/>
            <a:tailEnd type="none" w="sm" len="sm"/>
          </a:ln>
        </p:spPr>
      </p:cxnSp>
      <p:grpSp>
        <p:nvGrpSpPr>
          <p:cNvPr id="201" name="Google Shape;201;p20"/>
          <p:cNvGrpSpPr/>
          <p:nvPr/>
        </p:nvGrpSpPr>
        <p:grpSpPr>
          <a:xfrm>
            <a:off x="621541" y="3968539"/>
            <a:ext cx="502067" cy="502067"/>
            <a:chOff x="0" y="0"/>
            <a:chExt cx="812800" cy="812800"/>
          </a:xfrm>
        </p:grpSpPr>
        <p:sp>
          <p:nvSpPr>
            <p:cNvPr id="202" name="Google Shape;202;p20"/>
            <p:cNvSpPr/>
            <p:nvPr/>
          </p:nvSpPr>
          <p:spPr>
            <a:xfrm>
              <a:off x="0" y="0"/>
              <a:ext cx="812800" cy="812800"/>
            </a:xfrm>
            <a:custGeom>
              <a:avLst/>
              <a:gdLst/>
              <a:ahLst/>
              <a:cxnLst/>
              <a:rect l="l" t="t" r="r" b="b"/>
              <a:pathLst>
                <a:path w="812800" h="812800" extrusionOk="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a:noFill/>
            </a:ln>
          </p:spPr>
        </p:sp>
        <p:sp>
          <p:nvSpPr>
            <p:cNvPr id="203" name="Google Shape;203;p20"/>
            <p:cNvSpPr txBox="1"/>
            <p:nvPr/>
          </p:nvSpPr>
          <p:spPr>
            <a:xfrm>
              <a:off x="190500" y="219075"/>
              <a:ext cx="431700" cy="403200"/>
            </a:xfrm>
            <a:prstGeom prst="rect">
              <a:avLst/>
            </a:prstGeom>
            <a:noFill/>
            <a:ln>
              <a:noFill/>
            </a:ln>
          </p:spPr>
          <p:txBody>
            <a:bodyPr spcFirstLastPara="1" wrap="square" lIns="50800" tIns="50800" rIns="50800" bIns="50800" anchor="ctr" anchorCtr="0">
              <a:noAutofit/>
            </a:bodyPr>
            <a:lstStyle/>
            <a:p>
              <a:pPr marL="0" marR="0" lvl="0" indent="0" algn="ctr" rtl="0">
                <a:lnSpc>
                  <a:spcPct val="125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4" name="Google Shape;204;p20"/>
          <p:cNvSpPr/>
          <p:nvPr/>
        </p:nvSpPr>
        <p:spPr>
          <a:xfrm>
            <a:off x="-674156" y="-1322787"/>
            <a:ext cx="4224468" cy="2645573"/>
          </a:xfrm>
          <a:custGeom>
            <a:avLst/>
            <a:gdLst/>
            <a:ahLst/>
            <a:cxnLst/>
            <a:rect l="l" t="t" r="r" b="b"/>
            <a:pathLst>
              <a:path w="4224468" h="2645573" extrusionOk="0">
                <a:moveTo>
                  <a:pt x="0" y="0"/>
                </a:moveTo>
                <a:lnTo>
                  <a:pt x="4224468" y="0"/>
                </a:lnTo>
                <a:lnTo>
                  <a:pt x="4224468" y="2645574"/>
                </a:lnTo>
                <a:lnTo>
                  <a:pt x="0" y="2645574"/>
                </a:lnTo>
                <a:lnTo>
                  <a:pt x="0" y="0"/>
                </a:lnTo>
                <a:close/>
              </a:path>
            </a:pathLst>
          </a:custGeom>
          <a:blipFill rotWithShape="1">
            <a:blip r:embed="rId6">
              <a:alphaModFix/>
            </a:blip>
            <a:stretch>
              <a:fillRect/>
            </a:stretch>
          </a:blipFill>
          <a:ln>
            <a:noFill/>
          </a:ln>
        </p:spPr>
      </p:sp>
      <p:sp>
        <p:nvSpPr>
          <p:cNvPr id="205" name="Google Shape;205;p20"/>
          <p:cNvSpPr txBox="1"/>
          <p:nvPr/>
        </p:nvSpPr>
        <p:spPr>
          <a:xfrm>
            <a:off x="621541" y="4556466"/>
            <a:ext cx="2197200" cy="769500"/>
          </a:xfrm>
          <a:prstGeom prst="rect">
            <a:avLst/>
          </a:prstGeom>
          <a:noFill/>
          <a:ln>
            <a:noFill/>
          </a:ln>
        </p:spPr>
        <p:txBody>
          <a:bodyPr spcFirstLastPara="1" wrap="square" lIns="0" tIns="0" rIns="0" bIns="0" anchor="t" anchorCtr="0">
            <a:spAutoFit/>
          </a:bodyPr>
          <a:lstStyle/>
          <a:p>
            <a:pPr marL="0" marR="0" lvl="0" indent="0" algn="l" rtl="0">
              <a:lnSpc>
                <a:spcPct val="103000"/>
              </a:lnSpc>
              <a:spcBef>
                <a:spcPts val="0"/>
              </a:spcBef>
              <a:spcAft>
                <a:spcPts val="0"/>
              </a:spcAft>
              <a:buNone/>
            </a:pPr>
            <a:r>
              <a:rPr lang="en-US" sz="5000" b="1">
                <a:latin typeface="DM Sans"/>
                <a:ea typeface="DM Sans"/>
                <a:cs typeface="DM Sans"/>
                <a:sym typeface="DM Sans"/>
              </a:rPr>
              <a:t>SRP</a:t>
            </a:r>
            <a:endParaRPr/>
          </a:p>
        </p:txBody>
      </p:sp>
      <p:sp>
        <p:nvSpPr>
          <p:cNvPr id="206" name="Google Shape;206;p20"/>
          <p:cNvSpPr txBox="1"/>
          <p:nvPr/>
        </p:nvSpPr>
        <p:spPr>
          <a:xfrm>
            <a:off x="621554" y="5494325"/>
            <a:ext cx="3946500" cy="1311300"/>
          </a:xfrm>
          <a:prstGeom prst="rect">
            <a:avLst/>
          </a:prstGeom>
          <a:noFill/>
          <a:ln>
            <a:noFill/>
          </a:ln>
        </p:spPr>
        <p:txBody>
          <a:bodyPr spcFirstLastPara="1" wrap="square" lIns="0" tIns="0" rIns="0" bIns="0" anchor="t" anchorCtr="0">
            <a:spAutoFit/>
          </a:bodyPr>
          <a:lstStyle/>
          <a:p>
            <a:pPr marL="0" marR="0" lvl="0" indent="0" algn="l" rtl="0">
              <a:lnSpc>
                <a:spcPct val="156000"/>
              </a:lnSpc>
              <a:spcBef>
                <a:spcPts val="0"/>
              </a:spcBef>
              <a:spcAft>
                <a:spcPts val="0"/>
              </a:spcAft>
              <a:buNone/>
            </a:pPr>
            <a:r>
              <a:rPr lang="en-US" sz="1500">
                <a:latin typeface="DM Sans"/>
                <a:ea typeface="DM Sans"/>
                <a:cs typeface="DM Sans"/>
                <a:sym typeface="DM Sans"/>
              </a:rPr>
              <a:t>Our UserDetailsServiceImpl class is an example of the Single Responsibility Principle as it solely focuses on user authentication details.</a:t>
            </a:r>
            <a:endParaRPr/>
          </a:p>
        </p:txBody>
      </p:sp>
      <p:sp>
        <p:nvSpPr>
          <p:cNvPr id="207" name="Google Shape;207;p20"/>
          <p:cNvSpPr/>
          <p:nvPr/>
        </p:nvSpPr>
        <p:spPr>
          <a:xfrm>
            <a:off x="11101574" y="9560661"/>
            <a:ext cx="3169280" cy="2226419"/>
          </a:xfrm>
          <a:custGeom>
            <a:avLst/>
            <a:gdLst/>
            <a:ahLst/>
            <a:cxnLst/>
            <a:rect l="l" t="t" r="r" b="b"/>
            <a:pathLst>
              <a:path w="3169280" h="2226419" extrusionOk="0">
                <a:moveTo>
                  <a:pt x="0" y="0"/>
                </a:moveTo>
                <a:lnTo>
                  <a:pt x="3169280" y="0"/>
                </a:lnTo>
                <a:lnTo>
                  <a:pt x="3169280" y="2226419"/>
                </a:lnTo>
                <a:lnTo>
                  <a:pt x="0" y="2226419"/>
                </a:lnTo>
                <a:lnTo>
                  <a:pt x="0" y="0"/>
                </a:lnTo>
                <a:close/>
              </a:path>
            </a:pathLst>
          </a:custGeom>
          <a:blipFill rotWithShape="1">
            <a:blip r:embed="rId7">
              <a:alphaModFix/>
            </a:blip>
            <a:stretch>
              <a:fillRect/>
            </a:stretch>
          </a:blipFill>
          <a:ln>
            <a:noFill/>
          </a:ln>
        </p:spPr>
      </p:sp>
      <p:sp>
        <p:nvSpPr>
          <p:cNvPr id="208" name="Google Shape;208;p20"/>
          <p:cNvSpPr/>
          <p:nvPr/>
        </p:nvSpPr>
        <p:spPr>
          <a:xfrm>
            <a:off x="9653627" y="-3037933"/>
            <a:ext cx="5493058" cy="4114800"/>
          </a:xfrm>
          <a:custGeom>
            <a:avLst/>
            <a:gdLst/>
            <a:ahLst/>
            <a:cxnLst/>
            <a:rect l="l" t="t" r="r" b="b"/>
            <a:pathLst>
              <a:path w="5493058" h="4114800" extrusionOk="0">
                <a:moveTo>
                  <a:pt x="0" y="0"/>
                </a:moveTo>
                <a:lnTo>
                  <a:pt x="5493058" y="0"/>
                </a:lnTo>
                <a:lnTo>
                  <a:pt x="5493058" y="4114800"/>
                </a:lnTo>
                <a:lnTo>
                  <a:pt x="0" y="4114800"/>
                </a:lnTo>
                <a:lnTo>
                  <a:pt x="0" y="0"/>
                </a:lnTo>
                <a:close/>
              </a:path>
            </a:pathLst>
          </a:custGeom>
          <a:blipFill rotWithShape="1">
            <a:blip r:embed="rId8">
              <a:alphaModFix/>
            </a:blip>
            <a:stretch>
              <a:fillRect/>
            </a:stretch>
          </a:blipFill>
          <a:ln>
            <a:noFill/>
          </a:ln>
        </p:spPr>
      </p:sp>
      <p:sp>
        <p:nvSpPr>
          <p:cNvPr id="209" name="Google Shape;209;p20"/>
          <p:cNvSpPr/>
          <p:nvPr/>
        </p:nvSpPr>
        <p:spPr>
          <a:xfrm rot="-5400000">
            <a:off x="4745771" y="-1877331"/>
            <a:ext cx="2892762" cy="2919301"/>
          </a:xfrm>
          <a:custGeom>
            <a:avLst/>
            <a:gdLst/>
            <a:ahLst/>
            <a:cxnLst/>
            <a:rect l="l" t="t" r="r" b="b"/>
            <a:pathLst>
              <a:path w="2892762" h="2919301" extrusionOk="0">
                <a:moveTo>
                  <a:pt x="0" y="0"/>
                </a:moveTo>
                <a:lnTo>
                  <a:pt x="2892761" y="0"/>
                </a:lnTo>
                <a:lnTo>
                  <a:pt x="2892761" y="2919301"/>
                </a:lnTo>
                <a:lnTo>
                  <a:pt x="0" y="2919301"/>
                </a:lnTo>
                <a:lnTo>
                  <a:pt x="0" y="0"/>
                </a:lnTo>
                <a:close/>
              </a:path>
            </a:pathLst>
          </a:custGeom>
          <a:blipFill rotWithShape="1">
            <a:blip r:embed="rId9">
              <a:alphaModFix/>
            </a:blip>
            <a:stretch>
              <a:fillRect/>
            </a:stretch>
          </a:blipFill>
          <a:ln>
            <a:noFill/>
          </a:ln>
        </p:spPr>
      </p:sp>
      <p:sp>
        <p:nvSpPr>
          <p:cNvPr id="210" name="Google Shape;210;p20"/>
          <p:cNvSpPr/>
          <p:nvPr/>
        </p:nvSpPr>
        <p:spPr>
          <a:xfrm>
            <a:off x="2932282" y="9271808"/>
            <a:ext cx="2587020" cy="2386526"/>
          </a:xfrm>
          <a:custGeom>
            <a:avLst/>
            <a:gdLst/>
            <a:ahLst/>
            <a:cxnLst/>
            <a:rect l="l" t="t" r="r" b="b"/>
            <a:pathLst>
              <a:path w="2587020" h="2386526" extrusionOk="0">
                <a:moveTo>
                  <a:pt x="0" y="0"/>
                </a:moveTo>
                <a:lnTo>
                  <a:pt x="2587020" y="0"/>
                </a:lnTo>
                <a:lnTo>
                  <a:pt x="2587020" y="2386526"/>
                </a:lnTo>
                <a:lnTo>
                  <a:pt x="0" y="2386526"/>
                </a:lnTo>
                <a:lnTo>
                  <a:pt x="0" y="0"/>
                </a:lnTo>
                <a:close/>
              </a:path>
            </a:pathLst>
          </a:custGeom>
          <a:blipFill rotWithShape="1">
            <a:blip r:embed="rId10">
              <a:alphaModFix/>
            </a:blip>
            <a:stretch>
              <a:fillRect/>
            </a:stretch>
          </a:blipFill>
          <a:ln>
            <a:noFill/>
          </a:ln>
        </p:spPr>
      </p:sp>
      <p:sp>
        <p:nvSpPr>
          <p:cNvPr id="211" name="Google Shape;211;p20"/>
          <p:cNvSpPr/>
          <p:nvPr/>
        </p:nvSpPr>
        <p:spPr>
          <a:xfrm>
            <a:off x="15262955" y="-1072630"/>
            <a:ext cx="1996345" cy="2149497"/>
          </a:xfrm>
          <a:custGeom>
            <a:avLst/>
            <a:gdLst/>
            <a:ahLst/>
            <a:cxnLst/>
            <a:rect l="l" t="t" r="r" b="b"/>
            <a:pathLst>
              <a:path w="1996345" h="2149497" extrusionOk="0">
                <a:moveTo>
                  <a:pt x="0" y="0"/>
                </a:moveTo>
                <a:lnTo>
                  <a:pt x="1996345" y="0"/>
                </a:lnTo>
                <a:lnTo>
                  <a:pt x="1996345" y="2149497"/>
                </a:lnTo>
                <a:lnTo>
                  <a:pt x="0" y="2149497"/>
                </a:lnTo>
                <a:lnTo>
                  <a:pt x="0" y="0"/>
                </a:lnTo>
                <a:close/>
              </a:path>
            </a:pathLst>
          </a:custGeom>
          <a:blipFill rotWithShape="1">
            <a:blip r:embed="rId11">
              <a:alphaModFix/>
            </a:blip>
            <a:stretch>
              <a:fillRect/>
            </a:stretch>
          </a:blipFill>
          <a:ln>
            <a:noFill/>
          </a:ln>
        </p:spPr>
      </p:sp>
      <p:sp>
        <p:nvSpPr>
          <p:cNvPr id="212" name="Google Shape;212;p20"/>
          <p:cNvSpPr txBox="1"/>
          <p:nvPr/>
        </p:nvSpPr>
        <p:spPr>
          <a:xfrm>
            <a:off x="4010751" y="1907439"/>
            <a:ext cx="8823000" cy="1343700"/>
          </a:xfrm>
          <a:prstGeom prst="rect">
            <a:avLst/>
          </a:prstGeom>
          <a:noFill/>
          <a:ln>
            <a:noFill/>
          </a:ln>
        </p:spPr>
        <p:txBody>
          <a:bodyPr spcFirstLastPara="1" wrap="square" lIns="0" tIns="0" rIns="0" bIns="0" anchor="t" anchorCtr="0">
            <a:spAutoFit/>
          </a:bodyPr>
          <a:lstStyle/>
          <a:p>
            <a:pPr marL="0" marR="0" lvl="1" indent="0" algn="ctr" rtl="0">
              <a:lnSpc>
                <a:spcPct val="97000"/>
              </a:lnSpc>
              <a:spcBef>
                <a:spcPts val="0"/>
              </a:spcBef>
              <a:spcAft>
                <a:spcPts val="0"/>
              </a:spcAft>
              <a:buNone/>
            </a:pPr>
            <a:r>
              <a:rPr lang="en-US" sz="9000" b="1">
                <a:latin typeface="DM Sans"/>
                <a:ea typeface="DM Sans"/>
                <a:cs typeface="DM Sans"/>
                <a:sym typeface="DM Sans"/>
              </a:rPr>
              <a:t>Clean Code </a:t>
            </a:r>
            <a:endParaRPr/>
          </a:p>
        </p:txBody>
      </p:sp>
      <p:grpSp>
        <p:nvGrpSpPr>
          <p:cNvPr id="213" name="Google Shape;213;p20"/>
          <p:cNvGrpSpPr/>
          <p:nvPr/>
        </p:nvGrpSpPr>
        <p:grpSpPr>
          <a:xfrm>
            <a:off x="11966569" y="1976640"/>
            <a:ext cx="867176" cy="1205301"/>
            <a:chOff x="0" y="0"/>
            <a:chExt cx="812800" cy="812800"/>
          </a:xfrm>
        </p:grpSpPr>
        <p:sp>
          <p:nvSpPr>
            <p:cNvPr id="214" name="Google Shape;214;p20"/>
            <p:cNvSpPr/>
            <p:nvPr/>
          </p:nvSpPr>
          <p:spPr>
            <a:xfrm>
              <a:off x="0" y="0"/>
              <a:ext cx="812800" cy="812800"/>
            </a:xfrm>
            <a:custGeom>
              <a:avLst/>
              <a:gdLst/>
              <a:ahLst/>
              <a:cxnLst/>
              <a:rect l="l" t="t" r="r" b="b"/>
              <a:pathLst>
                <a:path w="812800" h="812800" extrusionOk="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a:noFill/>
            </a:ln>
          </p:spPr>
        </p:sp>
        <p:sp>
          <p:nvSpPr>
            <p:cNvPr id="215" name="Google Shape;215;p20"/>
            <p:cNvSpPr txBox="1"/>
            <p:nvPr/>
          </p:nvSpPr>
          <p:spPr>
            <a:xfrm>
              <a:off x="190500" y="219075"/>
              <a:ext cx="431700" cy="403200"/>
            </a:xfrm>
            <a:prstGeom prst="rect">
              <a:avLst/>
            </a:prstGeom>
            <a:noFill/>
            <a:ln>
              <a:noFill/>
            </a:ln>
          </p:spPr>
          <p:txBody>
            <a:bodyPr spcFirstLastPara="1" wrap="square" lIns="50800" tIns="50800" rIns="50800" bIns="50800" anchor="ctr" anchorCtr="0">
              <a:noAutofit/>
            </a:bodyPr>
            <a:lstStyle/>
            <a:p>
              <a:pPr marL="0" marR="0" lvl="0" indent="0" algn="ctr" rtl="0">
                <a:lnSpc>
                  <a:spcPct val="125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16" name="Google Shape;216;p20"/>
          <p:cNvPicPr preferRelativeResize="0"/>
          <p:nvPr/>
        </p:nvPicPr>
        <p:blipFill>
          <a:blip r:embed="rId12">
            <a:alphaModFix/>
          </a:blip>
          <a:stretch>
            <a:fillRect/>
          </a:stretch>
        </p:blipFill>
        <p:spPr>
          <a:xfrm>
            <a:off x="4390713" y="4449152"/>
            <a:ext cx="6985525" cy="4593075"/>
          </a:xfrm>
          <a:prstGeom prst="rect">
            <a:avLst/>
          </a:prstGeom>
          <a:noFill/>
          <a:ln>
            <a:noFill/>
          </a:ln>
        </p:spPr>
      </p:pic>
      <p:sp>
        <p:nvSpPr>
          <p:cNvPr id="217" name="Google Shape;217;p20"/>
          <p:cNvSpPr txBox="1"/>
          <p:nvPr/>
        </p:nvSpPr>
        <p:spPr>
          <a:xfrm>
            <a:off x="12598029" y="5514300"/>
            <a:ext cx="3946500" cy="1783200"/>
          </a:xfrm>
          <a:prstGeom prst="rect">
            <a:avLst/>
          </a:prstGeom>
          <a:noFill/>
          <a:ln>
            <a:noFill/>
          </a:ln>
        </p:spPr>
        <p:txBody>
          <a:bodyPr spcFirstLastPara="1" wrap="square" lIns="0" tIns="0" rIns="0" bIns="0" anchor="t" anchorCtr="0">
            <a:spAutoFit/>
          </a:bodyPr>
          <a:lstStyle/>
          <a:p>
            <a:pPr marL="0" marR="0" lvl="0" indent="0" algn="l" rtl="0">
              <a:lnSpc>
                <a:spcPct val="156000"/>
              </a:lnSpc>
              <a:spcBef>
                <a:spcPts val="0"/>
              </a:spcBef>
              <a:spcAft>
                <a:spcPts val="0"/>
              </a:spcAft>
              <a:buNone/>
            </a:pPr>
            <a:r>
              <a:rPr lang="en-US" sz="1600">
                <a:latin typeface="DM Sans"/>
                <a:ea typeface="DM Sans"/>
                <a:cs typeface="DM Sans"/>
                <a:sym typeface="DM Sans"/>
              </a:rPr>
              <a:t>We organized our backend code into layers such as </a:t>
            </a:r>
            <a:r>
              <a:rPr lang="en-US" sz="1600" b="1">
                <a:latin typeface="DM Sans"/>
                <a:ea typeface="DM Sans"/>
                <a:cs typeface="DM Sans"/>
                <a:sym typeface="DM Sans"/>
              </a:rPr>
              <a:t>controller</a:t>
            </a:r>
            <a:r>
              <a:rPr lang="en-US" sz="1600">
                <a:latin typeface="DM Sans"/>
                <a:ea typeface="DM Sans"/>
                <a:cs typeface="DM Sans"/>
                <a:sym typeface="DM Sans"/>
              </a:rPr>
              <a:t>, </a:t>
            </a:r>
            <a:r>
              <a:rPr lang="en-US" sz="1600" b="1">
                <a:latin typeface="DM Sans"/>
                <a:ea typeface="DM Sans"/>
                <a:cs typeface="DM Sans"/>
                <a:sym typeface="DM Sans"/>
              </a:rPr>
              <a:t>service</a:t>
            </a:r>
            <a:r>
              <a:rPr lang="en-US" sz="1600">
                <a:latin typeface="DM Sans"/>
                <a:ea typeface="DM Sans"/>
                <a:cs typeface="DM Sans"/>
                <a:sym typeface="DM Sans"/>
              </a:rPr>
              <a:t> and </a:t>
            </a:r>
            <a:r>
              <a:rPr lang="en-US" sz="1600" b="1">
                <a:latin typeface="DM Sans"/>
                <a:ea typeface="DM Sans"/>
                <a:cs typeface="DM Sans"/>
                <a:sym typeface="DM Sans"/>
              </a:rPr>
              <a:t>repository</a:t>
            </a:r>
            <a:r>
              <a:rPr lang="en-US" sz="1600">
                <a:latin typeface="DM Sans"/>
                <a:ea typeface="DM Sans"/>
                <a:cs typeface="DM Sans"/>
                <a:sym typeface="DM Sans"/>
              </a:rPr>
              <a:t>, and used clear naming conventions </a:t>
            </a:r>
            <a:r>
              <a:rPr lang="en-US" sz="1600" b="1">
                <a:latin typeface="DM Sans"/>
                <a:ea typeface="DM Sans"/>
                <a:cs typeface="DM Sans"/>
                <a:sym typeface="DM Sans"/>
              </a:rPr>
              <a:t>AppAuthorizationService</a:t>
            </a:r>
            <a:r>
              <a:rPr lang="en-US" sz="1600">
                <a:latin typeface="DM Sans"/>
                <a:ea typeface="DM Sans"/>
                <a:cs typeface="DM Sans"/>
                <a:sym typeface="DM Sans"/>
              </a:rPr>
              <a:t> and </a:t>
            </a:r>
            <a:r>
              <a:rPr lang="en-US" sz="1600" b="1">
                <a:latin typeface="DM Sans"/>
                <a:ea typeface="DM Sans"/>
                <a:cs typeface="DM Sans"/>
                <a:sym typeface="DM Sans"/>
              </a:rPr>
              <a:t>LoginController</a:t>
            </a:r>
            <a:endParaRPr sz="1500" b="1"/>
          </a:p>
        </p:txBody>
      </p:sp>
      <p:sp>
        <p:nvSpPr>
          <p:cNvPr id="218" name="Google Shape;218;p20"/>
          <p:cNvSpPr txBox="1"/>
          <p:nvPr/>
        </p:nvSpPr>
        <p:spPr>
          <a:xfrm>
            <a:off x="12497000" y="4689963"/>
            <a:ext cx="5248500" cy="585000"/>
          </a:xfrm>
          <a:prstGeom prst="rect">
            <a:avLst/>
          </a:prstGeom>
          <a:noFill/>
          <a:ln>
            <a:noFill/>
          </a:ln>
        </p:spPr>
        <p:txBody>
          <a:bodyPr spcFirstLastPara="1" wrap="square" lIns="0" tIns="0" rIns="0" bIns="0" anchor="t" anchorCtr="0">
            <a:spAutoFit/>
          </a:bodyPr>
          <a:lstStyle/>
          <a:p>
            <a:pPr marL="0" marR="0" lvl="0" indent="0" algn="l" rtl="0">
              <a:lnSpc>
                <a:spcPct val="103000"/>
              </a:lnSpc>
              <a:spcBef>
                <a:spcPts val="0"/>
              </a:spcBef>
              <a:spcAft>
                <a:spcPts val="0"/>
              </a:spcAft>
              <a:buNone/>
            </a:pPr>
            <a:r>
              <a:rPr lang="en-US" sz="3800" b="1">
                <a:latin typeface="DM Sans"/>
                <a:ea typeface="DM Sans"/>
                <a:cs typeface="DM Sans"/>
                <a:sym typeface="DM Sans"/>
              </a:rPr>
              <a:t>Clarity &amp; organization</a:t>
            </a:r>
            <a:endParaRPr sz="900"/>
          </a:p>
        </p:txBody>
      </p:sp>
      <p:grpSp>
        <p:nvGrpSpPr>
          <p:cNvPr id="219" name="Google Shape;219;p20"/>
          <p:cNvGrpSpPr/>
          <p:nvPr/>
        </p:nvGrpSpPr>
        <p:grpSpPr>
          <a:xfrm>
            <a:off x="12833741" y="3968539"/>
            <a:ext cx="502067" cy="502067"/>
            <a:chOff x="0" y="0"/>
            <a:chExt cx="812800" cy="812800"/>
          </a:xfrm>
        </p:grpSpPr>
        <p:sp>
          <p:nvSpPr>
            <p:cNvPr id="220" name="Google Shape;220;p20"/>
            <p:cNvSpPr/>
            <p:nvPr/>
          </p:nvSpPr>
          <p:spPr>
            <a:xfrm>
              <a:off x="0" y="0"/>
              <a:ext cx="812800" cy="812800"/>
            </a:xfrm>
            <a:custGeom>
              <a:avLst/>
              <a:gdLst/>
              <a:ahLst/>
              <a:cxnLst/>
              <a:rect l="l" t="t" r="r" b="b"/>
              <a:pathLst>
                <a:path w="812800" h="812800" extrusionOk="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a:noFill/>
            </a:ln>
          </p:spPr>
        </p:sp>
        <p:sp>
          <p:nvSpPr>
            <p:cNvPr id="221" name="Google Shape;221;p20"/>
            <p:cNvSpPr txBox="1"/>
            <p:nvPr/>
          </p:nvSpPr>
          <p:spPr>
            <a:xfrm>
              <a:off x="190500" y="219075"/>
              <a:ext cx="431700" cy="403200"/>
            </a:xfrm>
            <a:prstGeom prst="rect">
              <a:avLst/>
            </a:prstGeom>
            <a:noFill/>
            <a:ln>
              <a:noFill/>
            </a:ln>
          </p:spPr>
          <p:txBody>
            <a:bodyPr spcFirstLastPara="1" wrap="square" lIns="50800" tIns="50800" rIns="50800" bIns="50800" anchor="ctr" anchorCtr="0">
              <a:noAutofit/>
            </a:bodyPr>
            <a:lstStyle/>
            <a:p>
              <a:pPr marL="0" marR="0" lvl="0" indent="0" algn="ctr" rtl="0">
                <a:lnSpc>
                  <a:spcPct val="125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1"/>
          <p:cNvSpPr/>
          <p:nvPr/>
        </p:nvSpPr>
        <p:spPr>
          <a:xfrm rot="-5400000">
            <a:off x="4000500" y="-4000500"/>
            <a:ext cx="10287000" cy="18288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59" t="-3629" r="-74149" b="-2749"/>
            </a:stretch>
          </a:blipFill>
          <a:ln>
            <a:noFill/>
          </a:ln>
        </p:spPr>
      </p:sp>
      <p:sp>
        <p:nvSpPr>
          <p:cNvPr id="227" name="Google Shape;227;p21"/>
          <p:cNvSpPr/>
          <p:nvPr/>
        </p:nvSpPr>
        <p:spPr>
          <a:xfrm>
            <a:off x="-2808365" y="8893298"/>
            <a:ext cx="4051334" cy="2765036"/>
          </a:xfrm>
          <a:custGeom>
            <a:avLst/>
            <a:gdLst/>
            <a:ahLst/>
            <a:cxnLst/>
            <a:rect l="l" t="t" r="r" b="b"/>
            <a:pathLst>
              <a:path w="4051334" h="2765036" extrusionOk="0">
                <a:moveTo>
                  <a:pt x="0" y="0"/>
                </a:moveTo>
                <a:lnTo>
                  <a:pt x="4051334" y="0"/>
                </a:lnTo>
                <a:lnTo>
                  <a:pt x="4051334" y="2765036"/>
                </a:lnTo>
                <a:lnTo>
                  <a:pt x="0" y="2765036"/>
                </a:lnTo>
                <a:lnTo>
                  <a:pt x="0" y="0"/>
                </a:lnTo>
                <a:close/>
              </a:path>
            </a:pathLst>
          </a:custGeom>
          <a:blipFill rotWithShape="1">
            <a:blip r:embed="rId4">
              <a:alphaModFix/>
            </a:blip>
            <a:stretch>
              <a:fillRect/>
            </a:stretch>
          </a:blipFill>
          <a:ln>
            <a:noFill/>
          </a:ln>
        </p:spPr>
      </p:sp>
      <p:sp>
        <p:nvSpPr>
          <p:cNvPr id="228" name="Google Shape;228;p21"/>
          <p:cNvSpPr/>
          <p:nvPr/>
        </p:nvSpPr>
        <p:spPr>
          <a:xfrm>
            <a:off x="15262955" y="8864586"/>
            <a:ext cx="4602314" cy="3618569"/>
          </a:xfrm>
          <a:custGeom>
            <a:avLst/>
            <a:gdLst/>
            <a:ahLst/>
            <a:cxnLst/>
            <a:rect l="l" t="t" r="r" b="b"/>
            <a:pathLst>
              <a:path w="4602314" h="3618569" extrusionOk="0">
                <a:moveTo>
                  <a:pt x="0" y="0"/>
                </a:moveTo>
                <a:lnTo>
                  <a:pt x="4602314" y="0"/>
                </a:lnTo>
                <a:lnTo>
                  <a:pt x="4602314" y="3618569"/>
                </a:lnTo>
                <a:lnTo>
                  <a:pt x="0" y="3618569"/>
                </a:lnTo>
                <a:lnTo>
                  <a:pt x="0" y="0"/>
                </a:lnTo>
                <a:close/>
              </a:path>
            </a:pathLst>
          </a:custGeom>
          <a:blipFill rotWithShape="1">
            <a:blip r:embed="rId5">
              <a:alphaModFix/>
            </a:blip>
            <a:stretch>
              <a:fillRect/>
            </a:stretch>
          </a:blipFill>
          <a:ln>
            <a:noFill/>
          </a:ln>
        </p:spPr>
      </p:sp>
      <p:cxnSp>
        <p:nvCxnSpPr>
          <p:cNvPr id="229" name="Google Shape;229;p21"/>
          <p:cNvCxnSpPr/>
          <p:nvPr/>
        </p:nvCxnSpPr>
        <p:spPr>
          <a:xfrm>
            <a:off x="97543" y="2434930"/>
            <a:ext cx="20061600" cy="0"/>
          </a:xfrm>
          <a:prstGeom prst="straightConnector1">
            <a:avLst/>
          </a:prstGeom>
          <a:noFill/>
          <a:ln w="28575" cap="flat" cmpd="sng">
            <a:solidFill>
              <a:srgbClr val="000000"/>
            </a:solidFill>
            <a:prstDash val="solid"/>
            <a:round/>
            <a:headEnd type="none" w="sm" len="sm"/>
            <a:tailEnd type="none" w="sm" len="sm"/>
          </a:ln>
        </p:spPr>
      </p:cxnSp>
      <p:grpSp>
        <p:nvGrpSpPr>
          <p:cNvPr id="230" name="Google Shape;230;p21"/>
          <p:cNvGrpSpPr/>
          <p:nvPr/>
        </p:nvGrpSpPr>
        <p:grpSpPr>
          <a:xfrm>
            <a:off x="621541" y="2183889"/>
            <a:ext cx="502067" cy="502067"/>
            <a:chOff x="0" y="0"/>
            <a:chExt cx="812800" cy="812800"/>
          </a:xfrm>
        </p:grpSpPr>
        <p:sp>
          <p:nvSpPr>
            <p:cNvPr id="231" name="Google Shape;231;p21"/>
            <p:cNvSpPr/>
            <p:nvPr/>
          </p:nvSpPr>
          <p:spPr>
            <a:xfrm>
              <a:off x="0" y="0"/>
              <a:ext cx="812800" cy="812800"/>
            </a:xfrm>
            <a:custGeom>
              <a:avLst/>
              <a:gdLst/>
              <a:ahLst/>
              <a:cxnLst/>
              <a:rect l="l" t="t" r="r" b="b"/>
              <a:pathLst>
                <a:path w="812800" h="812800" extrusionOk="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a:noFill/>
            </a:ln>
          </p:spPr>
        </p:sp>
        <p:sp>
          <p:nvSpPr>
            <p:cNvPr id="232" name="Google Shape;232;p21"/>
            <p:cNvSpPr txBox="1"/>
            <p:nvPr/>
          </p:nvSpPr>
          <p:spPr>
            <a:xfrm>
              <a:off x="190500" y="219075"/>
              <a:ext cx="431700" cy="403200"/>
            </a:xfrm>
            <a:prstGeom prst="rect">
              <a:avLst/>
            </a:prstGeom>
            <a:noFill/>
            <a:ln>
              <a:noFill/>
            </a:ln>
          </p:spPr>
          <p:txBody>
            <a:bodyPr spcFirstLastPara="1" wrap="square" lIns="50800" tIns="50800" rIns="50800" bIns="50800" anchor="ctr" anchorCtr="0">
              <a:noAutofit/>
            </a:bodyPr>
            <a:lstStyle/>
            <a:p>
              <a:pPr marL="0" marR="0" lvl="0" indent="0" algn="ctr" rtl="0">
                <a:lnSpc>
                  <a:spcPct val="125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674156" y="-1322787"/>
            <a:ext cx="4224468" cy="2645573"/>
          </a:xfrm>
          <a:custGeom>
            <a:avLst/>
            <a:gdLst/>
            <a:ahLst/>
            <a:cxnLst/>
            <a:rect l="l" t="t" r="r" b="b"/>
            <a:pathLst>
              <a:path w="4224468" h="2645573" extrusionOk="0">
                <a:moveTo>
                  <a:pt x="0" y="0"/>
                </a:moveTo>
                <a:lnTo>
                  <a:pt x="4224468" y="0"/>
                </a:lnTo>
                <a:lnTo>
                  <a:pt x="4224468" y="2645574"/>
                </a:lnTo>
                <a:lnTo>
                  <a:pt x="0" y="2645574"/>
                </a:lnTo>
                <a:lnTo>
                  <a:pt x="0" y="0"/>
                </a:lnTo>
                <a:close/>
              </a:path>
            </a:pathLst>
          </a:custGeom>
          <a:blipFill rotWithShape="1">
            <a:blip r:embed="rId6">
              <a:alphaModFix/>
            </a:blip>
            <a:stretch>
              <a:fillRect/>
            </a:stretch>
          </a:blipFill>
          <a:ln>
            <a:noFill/>
          </a:ln>
        </p:spPr>
      </p:sp>
      <p:sp>
        <p:nvSpPr>
          <p:cNvPr id="234" name="Google Shape;234;p21"/>
          <p:cNvSpPr txBox="1"/>
          <p:nvPr/>
        </p:nvSpPr>
        <p:spPr>
          <a:xfrm>
            <a:off x="621555" y="2771825"/>
            <a:ext cx="3406800" cy="1562400"/>
          </a:xfrm>
          <a:prstGeom prst="rect">
            <a:avLst/>
          </a:prstGeom>
          <a:noFill/>
          <a:ln>
            <a:noFill/>
          </a:ln>
        </p:spPr>
        <p:txBody>
          <a:bodyPr spcFirstLastPara="1" wrap="square" lIns="0" tIns="0" rIns="0" bIns="0" anchor="t" anchorCtr="0">
            <a:spAutoFit/>
          </a:bodyPr>
          <a:lstStyle/>
          <a:p>
            <a:pPr marL="0" marR="0" lvl="0" indent="0" algn="l" rtl="0">
              <a:lnSpc>
                <a:spcPct val="103000"/>
              </a:lnSpc>
              <a:spcBef>
                <a:spcPts val="0"/>
              </a:spcBef>
              <a:spcAft>
                <a:spcPts val="0"/>
              </a:spcAft>
              <a:buNone/>
            </a:pPr>
            <a:r>
              <a:rPr lang="en-US" sz="5000" b="1">
                <a:latin typeface="DM Sans"/>
                <a:ea typeface="DM Sans"/>
                <a:cs typeface="DM Sans"/>
                <a:sym typeface="DM Sans"/>
              </a:rPr>
              <a:t>Exception handling</a:t>
            </a:r>
            <a:endParaRPr/>
          </a:p>
        </p:txBody>
      </p:sp>
      <p:sp>
        <p:nvSpPr>
          <p:cNvPr id="235" name="Google Shape;235;p21"/>
          <p:cNvSpPr/>
          <p:nvPr/>
        </p:nvSpPr>
        <p:spPr>
          <a:xfrm>
            <a:off x="11101574" y="9560661"/>
            <a:ext cx="3169280" cy="2226419"/>
          </a:xfrm>
          <a:custGeom>
            <a:avLst/>
            <a:gdLst/>
            <a:ahLst/>
            <a:cxnLst/>
            <a:rect l="l" t="t" r="r" b="b"/>
            <a:pathLst>
              <a:path w="3169280" h="2226419" extrusionOk="0">
                <a:moveTo>
                  <a:pt x="0" y="0"/>
                </a:moveTo>
                <a:lnTo>
                  <a:pt x="3169280" y="0"/>
                </a:lnTo>
                <a:lnTo>
                  <a:pt x="3169280" y="2226419"/>
                </a:lnTo>
                <a:lnTo>
                  <a:pt x="0" y="2226419"/>
                </a:lnTo>
                <a:lnTo>
                  <a:pt x="0" y="0"/>
                </a:lnTo>
                <a:close/>
              </a:path>
            </a:pathLst>
          </a:custGeom>
          <a:blipFill rotWithShape="1">
            <a:blip r:embed="rId7">
              <a:alphaModFix/>
            </a:blip>
            <a:stretch>
              <a:fillRect/>
            </a:stretch>
          </a:blipFill>
          <a:ln>
            <a:noFill/>
          </a:ln>
        </p:spPr>
      </p:sp>
      <p:sp>
        <p:nvSpPr>
          <p:cNvPr id="236" name="Google Shape;236;p21"/>
          <p:cNvSpPr/>
          <p:nvPr/>
        </p:nvSpPr>
        <p:spPr>
          <a:xfrm>
            <a:off x="9653627" y="-3037933"/>
            <a:ext cx="5493058" cy="4114800"/>
          </a:xfrm>
          <a:custGeom>
            <a:avLst/>
            <a:gdLst/>
            <a:ahLst/>
            <a:cxnLst/>
            <a:rect l="l" t="t" r="r" b="b"/>
            <a:pathLst>
              <a:path w="5493058" h="4114800" extrusionOk="0">
                <a:moveTo>
                  <a:pt x="0" y="0"/>
                </a:moveTo>
                <a:lnTo>
                  <a:pt x="5493058" y="0"/>
                </a:lnTo>
                <a:lnTo>
                  <a:pt x="5493058" y="4114800"/>
                </a:lnTo>
                <a:lnTo>
                  <a:pt x="0" y="4114800"/>
                </a:lnTo>
                <a:lnTo>
                  <a:pt x="0" y="0"/>
                </a:lnTo>
                <a:close/>
              </a:path>
            </a:pathLst>
          </a:custGeom>
          <a:blipFill rotWithShape="1">
            <a:blip r:embed="rId8">
              <a:alphaModFix/>
            </a:blip>
            <a:stretch>
              <a:fillRect/>
            </a:stretch>
          </a:blipFill>
          <a:ln>
            <a:noFill/>
          </a:ln>
        </p:spPr>
      </p:sp>
      <p:sp>
        <p:nvSpPr>
          <p:cNvPr id="237" name="Google Shape;237;p21"/>
          <p:cNvSpPr/>
          <p:nvPr/>
        </p:nvSpPr>
        <p:spPr>
          <a:xfrm rot="-5400000">
            <a:off x="4745771" y="-1877331"/>
            <a:ext cx="2892762" cy="2919301"/>
          </a:xfrm>
          <a:custGeom>
            <a:avLst/>
            <a:gdLst/>
            <a:ahLst/>
            <a:cxnLst/>
            <a:rect l="l" t="t" r="r" b="b"/>
            <a:pathLst>
              <a:path w="2892762" h="2919301" extrusionOk="0">
                <a:moveTo>
                  <a:pt x="0" y="0"/>
                </a:moveTo>
                <a:lnTo>
                  <a:pt x="2892761" y="0"/>
                </a:lnTo>
                <a:lnTo>
                  <a:pt x="2892761" y="2919301"/>
                </a:lnTo>
                <a:lnTo>
                  <a:pt x="0" y="2919301"/>
                </a:lnTo>
                <a:lnTo>
                  <a:pt x="0" y="0"/>
                </a:lnTo>
                <a:close/>
              </a:path>
            </a:pathLst>
          </a:custGeom>
          <a:blipFill rotWithShape="1">
            <a:blip r:embed="rId9">
              <a:alphaModFix/>
            </a:blip>
            <a:stretch>
              <a:fillRect/>
            </a:stretch>
          </a:blipFill>
          <a:ln>
            <a:noFill/>
          </a:ln>
        </p:spPr>
      </p:sp>
      <p:sp>
        <p:nvSpPr>
          <p:cNvPr id="238" name="Google Shape;238;p21"/>
          <p:cNvSpPr/>
          <p:nvPr/>
        </p:nvSpPr>
        <p:spPr>
          <a:xfrm>
            <a:off x="2932282" y="9271808"/>
            <a:ext cx="2587020" cy="2386526"/>
          </a:xfrm>
          <a:custGeom>
            <a:avLst/>
            <a:gdLst/>
            <a:ahLst/>
            <a:cxnLst/>
            <a:rect l="l" t="t" r="r" b="b"/>
            <a:pathLst>
              <a:path w="2587020" h="2386526" extrusionOk="0">
                <a:moveTo>
                  <a:pt x="0" y="0"/>
                </a:moveTo>
                <a:lnTo>
                  <a:pt x="2587020" y="0"/>
                </a:lnTo>
                <a:lnTo>
                  <a:pt x="2587020" y="2386526"/>
                </a:lnTo>
                <a:lnTo>
                  <a:pt x="0" y="2386526"/>
                </a:lnTo>
                <a:lnTo>
                  <a:pt x="0" y="0"/>
                </a:lnTo>
                <a:close/>
              </a:path>
            </a:pathLst>
          </a:custGeom>
          <a:blipFill rotWithShape="1">
            <a:blip r:embed="rId10">
              <a:alphaModFix/>
            </a:blip>
            <a:stretch>
              <a:fillRect/>
            </a:stretch>
          </a:blipFill>
          <a:ln>
            <a:noFill/>
          </a:ln>
        </p:spPr>
      </p:sp>
      <p:sp>
        <p:nvSpPr>
          <p:cNvPr id="239" name="Google Shape;239;p21"/>
          <p:cNvSpPr/>
          <p:nvPr/>
        </p:nvSpPr>
        <p:spPr>
          <a:xfrm>
            <a:off x="15262955" y="-1072630"/>
            <a:ext cx="1996345" cy="2149497"/>
          </a:xfrm>
          <a:custGeom>
            <a:avLst/>
            <a:gdLst/>
            <a:ahLst/>
            <a:cxnLst/>
            <a:rect l="l" t="t" r="r" b="b"/>
            <a:pathLst>
              <a:path w="1996345" h="2149497" extrusionOk="0">
                <a:moveTo>
                  <a:pt x="0" y="0"/>
                </a:moveTo>
                <a:lnTo>
                  <a:pt x="1996345" y="0"/>
                </a:lnTo>
                <a:lnTo>
                  <a:pt x="1996345" y="2149497"/>
                </a:lnTo>
                <a:lnTo>
                  <a:pt x="0" y="2149497"/>
                </a:lnTo>
                <a:lnTo>
                  <a:pt x="0" y="0"/>
                </a:lnTo>
                <a:close/>
              </a:path>
            </a:pathLst>
          </a:custGeom>
          <a:blipFill rotWithShape="1">
            <a:blip r:embed="rId11">
              <a:alphaModFix/>
            </a:blip>
            <a:stretch>
              <a:fillRect/>
            </a:stretch>
          </a:blipFill>
          <a:ln>
            <a:noFill/>
          </a:ln>
        </p:spPr>
      </p:sp>
      <p:pic>
        <p:nvPicPr>
          <p:cNvPr id="240" name="Google Shape;240;p21"/>
          <p:cNvPicPr preferRelativeResize="0"/>
          <p:nvPr/>
        </p:nvPicPr>
        <p:blipFill>
          <a:blip r:embed="rId12">
            <a:alphaModFix/>
          </a:blip>
          <a:stretch>
            <a:fillRect/>
          </a:stretch>
        </p:blipFill>
        <p:spPr>
          <a:xfrm>
            <a:off x="4572000" y="3124926"/>
            <a:ext cx="10013849" cy="497132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10</cp:revision>
  <dcterms:modified xsi:type="dcterms:W3CDTF">2024-07-29T11:33:08Z</dcterms:modified>
</cp:coreProperties>
</file>